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6" r:id="rId3"/>
    <p:sldId id="269" r:id="rId4"/>
    <p:sldId id="270" r:id="rId5"/>
    <p:sldId id="271" r:id="rId6"/>
    <p:sldId id="262" r:id="rId7"/>
    <p:sldId id="272" r:id="rId8"/>
    <p:sldId id="275" r:id="rId9"/>
    <p:sldId id="276" r:id="rId10"/>
    <p:sldId id="273" r:id="rId11"/>
    <p:sldId id="274" r:id="rId12"/>
    <p:sldId id="277" r:id="rId13"/>
    <p:sldId id="280" r:id="rId14"/>
    <p:sldId id="279" r:id="rId15"/>
    <p:sldId id="281" r:id="rId16"/>
    <p:sldId id="282" r:id="rId17"/>
    <p:sldId id="283" r:id="rId18"/>
    <p:sldId id="307" r:id="rId19"/>
    <p:sldId id="284" r:id="rId20"/>
    <p:sldId id="308" r:id="rId21"/>
    <p:sldId id="309" r:id="rId22"/>
    <p:sldId id="289" r:id="rId23"/>
    <p:sldId id="292" r:id="rId24"/>
    <p:sldId id="296" r:id="rId25"/>
    <p:sldId id="291" r:id="rId26"/>
    <p:sldId id="268" r:id="rId27"/>
    <p:sldId id="288" r:id="rId28"/>
    <p:sldId id="290" r:id="rId29"/>
    <p:sldId id="294" r:id="rId30"/>
    <p:sldId id="295" r:id="rId31"/>
    <p:sldId id="298" r:id="rId32"/>
    <p:sldId id="299" r:id="rId33"/>
    <p:sldId id="300" r:id="rId34"/>
    <p:sldId id="302" r:id="rId35"/>
    <p:sldId id="301" r:id="rId36"/>
    <p:sldId id="305" r:id="rId37"/>
    <p:sldId id="285" r:id="rId38"/>
    <p:sldId id="286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FF00FF"/>
    <a:srgbClr val="666699"/>
    <a:srgbClr val="FF0000"/>
    <a:srgbClr val="C0C0C0"/>
    <a:srgbClr val="0000FF"/>
    <a:srgbClr val="FF99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6" autoAdjust="0"/>
    <p:restoredTop sz="99639" autoAdjust="0"/>
  </p:normalViewPr>
  <p:slideViewPr>
    <p:cSldViewPr>
      <p:cViewPr varScale="1">
        <p:scale>
          <a:sx n="109" d="100"/>
          <a:sy n="109" d="100"/>
        </p:scale>
        <p:origin x="24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jpe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image" Target="../media/image95.jpe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fld id="{0916DE23-5BF3-44FE-A541-EB7A7FAF87D3}" type="datetimeFigureOut">
              <a:rPr lang="en-US" altLang="zh-TW"/>
              <a:pPr/>
              <a:t>7/3/2023</a:t>
            </a:fld>
            <a:endParaRPr lang="en-US" altLang="zh-TW"/>
          </a:p>
        </p:txBody>
      </p:sp>
      <p:sp>
        <p:nvSpPr>
          <p:cNvPr id="2222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2222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fld id="{2E05CFC2-A378-4ADF-A9D6-65A53A3FFA8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73454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fld id="{2120817B-33FD-48C9-9AF7-B8BDFC29DA03}" type="datetimeFigureOut">
              <a:rPr lang="en-US" altLang="zh-TW"/>
              <a:pPr/>
              <a:t>7/3/2023</a:t>
            </a:fld>
            <a:endParaRPr lang="en-US" altLang="zh-TW"/>
          </a:p>
        </p:txBody>
      </p:sp>
      <p:sp>
        <p:nvSpPr>
          <p:cNvPr id="1331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Times New Roman" panose="02020603050405020304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 New Roman" panose="02020603050405020304" pitchFamily="18" charset="0"/>
              </a:defRPr>
            </a:lvl1pPr>
          </a:lstStyle>
          <a:p>
            <a:fld id="{D4504F11-E93E-471D-B7A7-3C1433236ADA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226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30F204-C153-493D-899D-4F6186F1773F}" type="slidenum">
              <a:rPr lang="zh-TW" altLang="en-US"/>
              <a:pPr/>
              <a:t>1</a:t>
            </a:fld>
            <a:endParaRPr lang="en-US" altLang="zh-TW"/>
          </a:p>
        </p:txBody>
      </p:sp>
      <p:sp>
        <p:nvSpPr>
          <p:cNvPr id="143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fld id="{9D1213D9-B28C-4A58-A4B0-A1B6ABD1C695}" type="slidenum">
              <a:rPr lang="zh-TW" altLang="en-US" sz="1200" b="0">
                <a:latin typeface="Times New Roman" panose="02020603050405020304" pitchFamily="18" charset="0"/>
              </a:rPr>
              <a:pPr algn="r" eaLnBrk="1" hangingPunct="1"/>
              <a:t>1</a:t>
            </a:fld>
            <a:endParaRPr lang="en-US" altLang="zh-TW" sz="1200" b="0">
              <a:latin typeface="Times New Roman" panose="02020603050405020304" pitchFamily="18" charset="0"/>
            </a:endParaRPr>
          </a:p>
        </p:txBody>
      </p:sp>
      <p:sp>
        <p:nvSpPr>
          <p:cNvPr id="143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544168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01BF1-683C-41D3-BFA7-3D777EE1B830}" type="slidenum">
              <a:rPr lang="zh-TW" altLang="en-US"/>
              <a:pPr/>
              <a:t>26</a:t>
            </a:fld>
            <a:endParaRPr lang="en-US" altLang="zh-TW"/>
          </a:p>
        </p:txBody>
      </p:sp>
      <p:sp>
        <p:nvSpPr>
          <p:cNvPr id="696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mtClean="0"/>
              <a:t>1. </a:t>
            </a:r>
            <a:r>
              <a:rPr lang="zh-TW" altLang="en-US" smtClean="0"/>
              <a:t>如同上頁超作</a:t>
            </a:r>
            <a:r>
              <a:rPr lang="en-US" altLang="zh-TW" smtClean="0"/>
              <a:t>,</a:t>
            </a:r>
            <a:r>
              <a:rPr lang="zh-TW" altLang="en-US" smtClean="0"/>
              <a:t>兩者相似但相反</a:t>
            </a:r>
            <a:r>
              <a:rPr lang="en-US" altLang="zh-TW" smtClean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06906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0CE80A-84FF-439C-B28F-3032F216E7A1}" type="slidenum">
              <a:rPr lang="zh-TW" altLang="en-US"/>
              <a:pPr/>
              <a:t>28</a:t>
            </a:fld>
            <a:endParaRPr lang="en-US" altLang="zh-TW"/>
          </a:p>
        </p:txBody>
      </p:sp>
      <p:sp>
        <p:nvSpPr>
          <p:cNvPr id="1054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mtClean="0"/>
              <a:t>LC </a:t>
            </a:r>
            <a:r>
              <a:rPr lang="zh-TW" altLang="en-US" smtClean="0"/>
              <a:t>受外力影響型態分為三種 </a:t>
            </a:r>
            <a:r>
              <a:rPr lang="en-US" altLang="zh-TW" smtClean="0"/>
              <a:t>splay twist and bend</a:t>
            </a:r>
            <a:r>
              <a:rPr lang="zh-TW" altLang="en-US" smtClean="0"/>
              <a:t>，</a:t>
            </a:r>
            <a:r>
              <a:rPr lang="en-US" altLang="zh-TW" smtClean="0"/>
              <a:t>twist (ex: TN)</a:t>
            </a:r>
          </a:p>
          <a:p>
            <a:r>
              <a:rPr kumimoji="0" lang="en-US" altLang="zh-TW" smtClean="0"/>
              <a:t>Homogeneous</a:t>
            </a:r>
            <a:r>
              <a:rPr kumimoji="0" lang="en-US" altLang="zh-TW" smtClean="0">
                <a:sym typeface="Wingdings" panose="05000000000000000000" pitchFamily="2" charset="2"/>
              </a:rPr>
              <a:t> splay t</a:t>
            </a:r>
            <a:r>
              <a:rPr kumimoji="0" lang="zh-TW" altLang="en-US" smtClean="0">
                <a:sym typeface="Wingdings" panose="05000000000000000000" pitchFamily="2" charset="2"/>
              </a:rPr>
              <a:t>與</a:t>
            </a:r>
            <a:r>
              <a:rPr kumimoji="0" lang="en-US" altLang="zh-TW" smtClean="0">
                <a:sym typeface="Wingdings" panose="05000000000000000000" pitchFamily="2" charset="2"/>
              </a:rPr>
              <a:t>k11</a:t>
            </a:r>
            <a:r>
              <a:rPr kumimoji="0" lang="zh-TW" altLang="en-US" smtClean="0">
                <a:sym typeface="Wingdings" panose="05000000000000000000" pitchFamily="2" charset="2"/>
              </a:rPr>
              <a:t>有關，</a:t>
            </a:r>
            <a:r>
              <a:rPr kumimoji="0" lang="en-US" altLang="zh-TW" smtClean="0">
                <a:sym typeface="Wingdings" panose="05000000000000000000" pitchFamily="2" charset="2"/>
              </a:rPr>
              <a:t>VA bend t</a:t>
            </a:r>
            <a:r>
              <a:rPr kumimoji="0" lang="zh-TW" altLang="en-US" smtClean="0">
                <a:sym typeface="Wingdings" panose="05000000000000000000" pitchFamily="2" charset="2"/>
              </a:rPr>
              <a:t>與 </a:t>
            </a:r>
            <a:r>
              <a:rPr kumimoji="0" lang="en-US" altLang="zh-TW" smtClean="0">
                <a:sym typeface="Wingdings" panose="05000000000000000000" pitchFamily="2" charset="2"/>
              </a:rPr>
              <a:t>k33</a:t>
            </a:r>
            <a:r>
              <a:rPr kumimoji="0" lang="zh-TW" altLang="en-US" smtClean="0">
                <a:sym typeface="Wingdings" panose="05000000000000000000" pitchFamily="2" charset="2"/>
              </a:rPr>
              <a:t>有關</a:t>
            </a:r>
            <a:endParaRPr kumimoji="0"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299566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2A214F-47DD-4A35-BCB2-28122A2C39C9}" type="slidenum">
              <a:rPr lang="zh-TW" altLang="en-US"/>
              <a:pPr/>
              <a:t>29</a:t>
            </a:fld>
            <a:endParaRPr lang="en-US" altLang="zh-TW"/>
          </a:p>
        </p:txBody>
      </p:sp>
      <p:sp>
        <p:nvSpPr>
          <p:cNvPr id="113666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11366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altLang="zh-TW" smtClean="0"/>
              <a:t>Multi</a:t>
            </a:r>
            <a:r>
              <a:rPr lang="zh-TW" altLang="en-US" smtClean="0"/>
              <a:t>解決亮度與</a:t>
            </a:r>
            <a:r>
              <a:rPr lang="en-US" altLang="zh-TW" smtClean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69604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B5B5CA-309E-4DE4-B531-BD4E666107C1}" type="slidenum">
              <a:rPr lang="zh-TW" altLang="en-US"/>
              <a:pPr/>
              <a:t>30</a:t>
            </a:fld>
            <a:endParaRPr lang="en-US" altLang="zh-TW"/>
          </a:p>
        </p:txBody>
      </p:sp>
      <p:sp>
        <p:nvSpPr>
          <p:cNvPr id="11571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11571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mtClean="0"/>
              <a:t>1. Non-Rubbing</a:t>
            </a:r>
            <a:r>
              <a:rPr lang="zh-TW" altLang="en-US" smtClean="0"/>
              <a:t>優點嗎</a:t>
            </a:r>
            <a:r>
              <a:rPr lang="en-US" altLang="zh-TW" smtClean="0"/>
              <a:t>?</a:t>
            </a:r>
          </a:p>
          <a:p>
            <a:r>
              <a:rPr lang="en-US" altLang="zh-TW" smtClean="0"/>
              <a:t>2. Rubbing</a:t>
            </a:r>
            <a:r>
              <a:rPr lang="zh-TW" altLang="en-US" smtClean="0"/>
              <a:t>的功能</a:t>
            </a:r>
          </a:p>
        </p:txBody>
      </p:sp>
    </p:spTree>
    <p:extLst>
      <p:ext uri="{BB962C8B-B14F-4D97-AF65-F5344CB8AC3E}">
        <p14:creationId xmlns:p14="http://schemas.microsoft.com/office/powerpoint/2010/main" val="1908342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5E3766-6C5E-405A-9756-F60B65D28F1C}" type="slidenum">
              <a:rPr lang="zh-TW" altLang="en-US"/>
              <a:pPr/>
              <a:t>35</a:t>
            </a:fld>
            <a:endParaRPr lang="en-US" altLang="zh-TW"/>
          </a:p>
        </p:txBody>
      </p:sp>
      <p:sp>
        <p:nvSpPr>
          <p:cNvPr id="1239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32530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D4EE8-DBA5-4215-83F9-16C50A71FBAF}" type="slidenum">
              <a:rPr lang="zh-TW" altLang="en-US"/>
              <a:pPr/>
              <a:t>3</a:t>
            </a:fld>
            <a:endParaRPr lang="en-US" altLang="zh-TW"/>
          </a:p>
        </p:txBody>
      </p:sp>
      <p:sp>
        <p:nvSpPr>
          <p:cNvPr id="778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mtClean="0"/>
              <a:t>雙折射率</a:t>
            </a:r>
            <a:r>
              <a:rPr lang="en-US" altLang="zh-TW" smtClean="0"/>
              <a:t>(</a:t>
            </a:r>
            <a:r>
              <a:rPr lang="en-US" altLang="zh-TW" smtClean="0">
                <a:solidFill>
                  <a:srgbClr val="000099"/>
                </a:solidFill>
                <a:ea typeface="標楷體" panose="03000509000000000000" pitchFamily="65" charset="-120"/>
              </a:rPr>
              <a:t>Birefringence)(</a:t>
            </a:r>
            <a:r>
              <a:rPr lang="zh-TW" altLang="en-US" smtClean="0">
                <a:solidFill>
                  <a:srgbClr val="000099"/>
                </a:solidFill>
                <a:ea typeface="標楷體" panose="03000509000000000000" pitchFamily="65" charset="-120"/>
              </a:rPr>
              <a:t>光學異方性最主要的原因是由於液晶結構是異向性</a:t>
            </a:r>
            <a:r>
              <a:rPr lang="en-US" altLang="zh-TW" smtClean="0"/>
              <a:t>anisotropic</a:t>
            </a:r>
            <a:r>
              <a:rPr lang="zh-TW" altLang="en-US" smtClean="0"/>
              <a:t>所致</a:t>
            </a:r>
            <a:r>
              <a:rPr lang="en-US" altLang="zh-TW" smtClean="0">
                <a:solidFill>
                  <a:srgbClr val="000099"/>
                </a:solidFill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mtClean="0">
                <a:solidFill>
                  <a:srgbClr val="000099"/>
                </a:solidFill>
                <a:ea typeface="標楷體" panose="03000509000000000000" pitchFamily="65" charset="-120"/>
              </a:rPr>
              <a:t>當光進入一液晶材料時，</a:t>
            </a:r>
          </a:p>
          <a:p>
            <a:r>
              <a:rPr lang="en-US" altLang="zh-TW" smtClean="0">
                <a:solidFill>
                  <a:srgbClr val="000099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mtClean="0">
                <a:solidFill>
                  <a:srgbClr val="000099"/>
                </a:solidFill>
                <a:ea typeface="標楷體" panose="03000509000000000000" pitchFamily="65" charset="-120"/>
              </a:rPr>
              <a:t>光的電場震動方向與液晶光軸垂直時</a:t>
            </a:r>
            <a:r>
              <a:rPr lang="en-US" altLang="zh-TW" smtClean="0">
                <a:solidFill>
                  <a:srgbClr val="000099"/>
                </a:solidFill>
                <a:ea typeface="標楷體" panose="03000509000000000000" pitchFamily="65" charset="-120"/>
              </a:rPr>
              <a:t>→Ordinary ray             →</a:t>
            </a:r>
            <a:r>
              <a:rPr lang="zh-TW" altLang="en-US" smtClean="0">
                <a:solidFill>
                  <a:srgbClr val="000099"/>
                </a:solidFill>
                <a:ea typeface="標楷體" panose="03000509000000000000" pitchFamily="65" charset="-120"/>
              </a:rPr>
              <a:t>折射率為</a:t>
            </a:r>
            <a:r>
              <a:rPr lang="en-US" altLang="zh-TW" smtClean="0">
                <a:solidFill>
                  <a:srgbClr val="000099"/>
                </a:solidFill>
                <a:ea typeface="標楷體" panose="03000509000000000000" pitchFamily="65" charset="-120"/>
              </a:rPr>
              <a:t>n</a:t>
            </a:r>
            <a:r>
              <a:rPr lang="en-US" altLang="zh-TW" baseline="-25000" smtClean="0">
                <a:solidFill>
                  <a:srgbClr val="000099"/>
                </a:solidFill>
                <a:ea typeface="標楷體" panose="03000509000000000000" pitchFamily="65" charset="-120"/>
              </a:rPr>
              <a:t>o</a:t>
            </a:r>
          </a:p>
          <a:p>
            <a:r>
              <a:rPr lang="en-US" altLang="zh-TW" smtClean="0">
                <a:solidFill>
                  <a:srgbClr val="000099"/>
                </a:solidFill>
                <a:ea typeface="標楷體" panose="03000509000000000000" pitchFamily="65" charset="-120"/>
              </a:rPr>
              <a:t>2.                                          </a:t>
            </a:r>
            <a:r>
              <a:rPr lang="zh-TW" altLang="en-US" smtClean="0">
                <a:solidFill>
                  <a:srgbClr val="000099"/>
                </a:solidFill>
                <a:ea typeface="標楷體" panose="03000509000000000000" pitchFamily="65" charset="-120"/>
              </a:rPr>
              <a:t>平行    </a:t>
            </a:r>
            <a:r>
              <a:rPr lang="en-US" altLang="zh-TW" smtClean="0">
                <a:solidFill>
                  <a:srgbClr val="000099"/>
                </a:solidFill>
                <a:ea typeface="標楷體" panose="03000509000000000000" pitchFamily="65" charset="-120"/>
              </a:rPr>
              <a:t>→Extraordinary ray      →</a:t>
            </a:r>
            <a:r>
              <a:rPr lang="zh-TW" altLang="en-US" smtClean="0">
                <a:solidFill>
                  <a:srgbClr val="000099"/>
                </a:solidFill>
                <a:ea typeface="標楷體" panose="03000509000000000000" pitchFamily="65" charset="-120"/>
              </a:rPr>
              <a:t>折射率為</a:t>
            </a:r>
            <a:r>
              <a:rPr lang="en-US" altLang="zh-TW" smtClean="0">
                <a:solidFill>
                  <a:srgbClr val="000099"/>
                </a:solidFill>
                <a:ea typeface="標楷體" panose="03000509000000000000" pitchFamily="65" charset="-120"/>
              </a:rPr>
              <a:t>n</a:t>
            </a:r>
            <a:r>
              <a:rPr lang="en-US" altLang="zh-TW" baseline="-25000" smtClean="0">
                <a:solidFill>
                  <a:srgbClr val="000099"/>
                </a:solidFill>
                <a:ea typeface="標楷體" panose="03000509000000000000" pitchFamily="65" charset="-120"/>
              </a:rPr>
              <a:t>e</a:t>
            </a:r>
            <a:endParaRPr lang="en-US" altLang="zh-TW" smtClean="0">
              <a:solidFill>
                <a:srgbClr val="000099"/>
              </a:solidFill>
              <a:ea typeface="標楷體" panose="03000509000000000000" pitchFamily="65" charset="-120"/>
            </a:endParaRPr>
          </a:p>
          <a:p>
            <a:endParaRPr lang="en-US" altLang="zh-TW" smtClean="0">
              <a:solidFill>
                <a:srgbClr val="000099"/>
              </a:solidFill>
              <a:ea typeface="標楷體" panose="03000509000000000000" pitchFamily="65" charset="-120"/>
            </a:endParaRPr>
          </a:p>
          <a:p>
            <a:r>
              <a:rPr lang="en-US" altLang="zh-TW" smtClean="0">
                <a:solidFill>
                  <a:srgbClr val="000099"/>
                </a:solidFill>
                <a:ea typeface="標楷體" panose="03000509000000000000" pitchFamily="65" charset="-120"/>
              </a:rPr>
              <a:t>If Δn&gt;0   →   ne&gt;no   →   ve&lt;vo     →     </a:t>
            </a:r>
            <a:r>
              <a:rPr lang="zh-TW" altLang="en-US" smtClean="0">
                <a:solidFill>
                  <a:srgbClr val="000099"/>
                </a:solidFill>
                <a:ea typeface="標楷體" panose="03000509000000000000" pitchFamily="65" charset="-120"/>
              </a:rPr>
              <a:t>光傾向沿著長軸走</a:t>
            </a:r>
          </a:p>
          <a:p>
            <a:endParaRPr lang="zh-TW" altLang="en-US" smtClean="0">
              <a:solidFill>
                <a:srgbClr val="000099"/>
              </a:solidFill>
              <a:ea typeface="標楷體" panose="03000509000000000000" pitchFamily="65" charset="-120"/>
            </a:endParaRPr>
          </a:p>
          <a:p>
            <a:r>
              <a:rPr lang="zh-TW" altLang="en-US" smtClean="0">
                <a:solidFill>
                  <a:srgbClr val="000099"/>
                </a:solidFill>
                <a:ea typeface="標楷體" panose="03000509000000000000" pitchFamily="65" charset="-120"/>
              </a:rPr>
              <a:t>此頁圖純粹為方便記憶用，沒有物理意義</a:t>
            </a:r>
          </a:p>
        </p:txBody>
      </p:sp>
    </p:spTree>
    <p:extLst>
      <p:ext uri="{BB962C8B-B14F-4D97-AF65-F5344CB8AC3E}">
        <p14:creationId xmlns:p14="http://schemas.microsoft.com/office/powerpoint/2010/main" val="241826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BAB28-A35D-4980-9906-E20528CCB5F4}" type="slidenum">
              <a:rPr lang="zh-TW" altLang="en-US"/>
              <a:pPr/>
              <a:t>4</a:t>
            </a:fld>
            <a:endParaRPr lang="en-US" altLang="zh-TW"/>
          </a:p>
        </p:txBody>
      </p:sp>
      <p:sp>
        <p:nvSpPr>
          <p:cNvPr id="798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99410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D9B07D-0914-4521-974B-B7692354D9E7}" type="slidenum">
              <a:rPr lang="zh-TW" altLang="en-US"/>
              <a:pPr/>
              <a:t>5</a:t>
            </a:fld>
            <a:endParaRPr lang="en-US" altLang="zh-TW"/>
          </a:p>
        </p:txBody>
      </p:sp>
      <p:sp>
        <p:nvSpPr>
          <p:cNvPr id="819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mtClean="0"/>
              <a:t>介電異方性</a:t>
            </a:r>
            <a:r>
              <a:rPr lang="en-US" altLang="zh-TW" smtClean="0"/>
              <a:t>(dielectric anisotropy)</a:t>
            </a:r>
          </a:p>
          <a:p>
            <a:r>
              <a:rPr kumimoji="0" lang="zh-TW" altLang="en-US" smtClean="0"/>
              <a:t>根據古典的介電理論</a:t>
            </a:r>
            <a:r>
              <a:rPr kumimoji="0" lang="en-US" altLang="zh-TW" smtClean="0"/>
              <a:t>(classical dielectric theory)</a:t>
            </a:r>
            <a:r>
              <a:rPr kumimoji="0" lang="zh-TW" altLang="en-US" smtClean="0"/>
              <a:t>來看，</a:t>
            </a:r>
          </a:p>
          <a:p>
            <a:r>
              <a:rPr kumimoji="0" lang="zh-TW" altLang="en-US" smtClean="0"/>
              <a:t>宏觀的介電常數</a:t>
            </a:r>
            <a:r>
              <a:rPr kumimoji="0" lang="en-US" altLang="zh-TW" smtClean="0"/>
              <a:t>(macroscopic dielectric constant)</a:t>
            </a:r>
            <a:r>
              <a:rPr kumimoji="0" lang="zh-TW" altLang="en-US" smtClean="0"/>
              <a:t>通常和分子的極化程度</a:t>
            </a:r>
            <a:r>
              <a:rPr kumimoji="0" lang="en-US" altLang="zh-TW" smtClean="0"/>
              <a:t>(molecular polarization)</a:t>
            </a:r>
            <a:r>
              <a:rPr kumimoji="0" lang="zh-TW" altLang="en-US" smtClean="0"/>
              <a:t>成比例關係。</a:t>
            </a:r>
          </a:p>
          <a:p>
            <a:r>
              <a:rPr kumimoji="0" lang="zh-TW" altLang="en-US" smtClean="0"/>
              <a:t>就某些棒狀分子</a:t>
            </a:r>
            <a:r>
              <a:rPr kumimoji="0" lang="en-US" altLang="zh-TW" smtClean="0"/>
              <a:t>(rod-like molecules)</a:t>
            </a:r>
            <a:r>
              <a:rPr kumimoji="0" lang="zh-TW" altLang="en-US" smtClean="0"/>
              <a:t>而言，長軸方向的極化程度</a:t>
            </a:r>
            <a:r>
              <a:rPr kumimoji="0" lang="en-US" altLang="zh-TW" smtClean="0"/>
              <a:t>(</a:t>
            </a:r>
            <a:r>
              <a:rPr lang="en-US" altLang="zh-TW" sz="1400" smtClean="0">
                <a:solidFill>
                  <a:srgbClr val="000099"/>
                </a:solidFill>
                <a:ea typeface="標楷體" panose="03000509000000000000" pitchFamily="65" charset="-120"/>
              </a:rPr>
              <a:t>ε</a:t>
            </a:r>
            <a:r>
              <a:rPr lang="en-US" altLang="zh-TW" sz="1400" baseline="-25000" smtClean="0">
                <a:solidFill>
                  <a:srgbClr val="000099"/>
                </a:solidFill>
                <a:ea typeface="標楷體" panose="03000509000000000000" pitchFamily="65" charset="-120"/>
              </a:rPr>
              <a:t>||</a:t>
            </a:r>
            <a:r>
              <a:rPr kumimoji="0" lang="en-US" altLang="zh-TW" smtClean="0"/>
              <a:t>)</a:t>
            </a:r>
            <a:r>
              <a:rPr kumimoji="0" lang="zh-TW" altLang="en-US" smtClean="0"/>
              <a:t>大於短軸方向，所以 </a:t>
            </a:r>
            <a:r>
              <a:rPr lang="en-US" altLang="zh-TW" sz="1400" smtClean="0">
                <a:solidFill>
                  <a:srgbClr val="000099"/>
                </a:solidFill>
                <a:ea typeface="標楷體" panose="03000509000000000000" pitchFamily="65" charset="-120"/>
              </a:rPr>
              <a:t>Δε (=ε</a:t>
            </a:r>
            <a:r>
              <a:rPr lang="en-US" altLang="zh-TW" sz="1400" baseline="-25000" smtClean="0">
                <a:solidFill>
                  <a:srgbClr val="000099"/>
                </a:solidFill>
                <a:ea typeface="標楷體" panose="03000509000000000000" pitchFamily="65" charset="-120"/>
              </a:rPr>
              <a:t>||</a:t>
            </a:r>
            <a:r>
              <a:rPr lang="en-US" altLang="zh-TW" sz="1400" smtClean="0">
                <a:solidFill>
                  <a:srgbClr val="000099"/>
                </a:solidFill>
                <a:ea typeface="標楷體" panose="03000509000000000000" pitchFamily="65" charset="-120"/>
              </a:rPr>
              <a:t>- ε</a:t>
            </a:r>
            <a:r>
              <a:rPr lang="en-US" altLang="zh-TW" sz="1400" baseline="-25000" smtClean="0">
                <a:solidFill>
                  <a:srgbClr val="000099"/>
                </a:solidFill>
                <a:ea typeface="標楷體" panose="03000509000000000000" pitchFamily="65" charset="-120"/>
              </a:rPr>
              <a:t>⊥</a:t>
            </a:r>
            <a:r>
              <a:rPr lang="en-US" altLang="zh-TW" sz="1400" smtClean="0">
                <a:solidFill>
                  <a:srgbClr val="000099"/>
                </a:solidFill>
                <a:ea typeface="標楷體" panose="03000509000000000000" pitchFamily="65" charset="-120"/>
              </a:rPr>
              <a:t>)﹥0 </a:t>
            </a:r>
            <a:r>
              <a:rPr kumimoji="0" lang="zh-TW" altLang="en-US" smtClean="0"/>
              <a:t>，</a:t>
            </a:r>
          </a:p>
          <a:p>
            <a:r>
              <a:rPr kumimoji="0" lang="zh-TW" altLang="en-US" smtClean="0"/>
              <a:t>此為正型液晶。</a:t>
            </a:r>
          </a:p>
        </p:txBody>
      </p:sp>
    </p:spTree>
    <p:extLst>
      <p:ext uri="{BB962C8B-B14F-4D97-AF65-F5344CB8AC3E}">
        <p14:creationId xmlns:p14="http://schemas.microsoft.com/office/powerpoint/2010/main" val="403980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5B0701-000F-461D-8904-4BDD00D2E0E4}" type="slidenum">
              <a:rPr lang="zh-TW" altLang="en-US"/>
              <a:pPr/>
              <a:t>6</a:t>
            </a:fld>
            <a:endParaRPr lang="en-US" altLang="zh-TW"/>
          </a:p>
        </p:txBody>
      </p:sp>
      <p:sp>
        <p:nvSpPr>
          <p:cNvPr id="59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mtClean="0"/>
              <a:t>常見的 </a:t>
            </a:r>
            <a:r>
              <a:rPr lang="en-US" altLang="zh-TW" smtClean="0"/>
              <a:t>LC mode </a:t>
            </a:r>
          </a:p>
          <a:p>
            <a:pPr eaLnBrk="1" hangingPunct="1"/>
            <a:r>
              <a:rPr lang="en-US" altLang="zh-TW" smtClean="0"/>
              <a:t>TN</a:t>
            </a:r>
            <a:r>
              <a:rPr lang="en-US" altLang="zh-TW" smtClean="0">
                <a:sym typeface="Wingdings" panose="05000000000000000000" pitchFamily="2" charset="2"/>
              </a:rPr>
              <a:t> </a:t>
            </a:r>
            <a:r>
              <a:rPr lang="zh-TW" altLang="en-US" smtClean="0">
                <a:sym typeface="Wingdings" panose="05000000000000000000" pitchFamily="2" charset="2"/>
              </a:rPr>
              <a:t>旋光性使得</a:t>
            </a:r>
            <a:r>
              <a:rPr lang="en-US" altLang="zh-TW" smtClean="0">
                <a:sym typeface="Wingdings" panose="05000000000000000000" pitchFamily="2" charset="2"/>
              </a:rPr>
              <a:t>panel </a:t>
            </a:r>
            <a:r>
              <a:rPr lang="zh-TW" altLang="en-US" smtClean="0">
                <a:sym typeface="Wingdings" panose="05000000000000000000" pitchFamily="2" charset="2"/>
              </a:rPr>
              <a:t>有亮暗的效果</a:t>
            </a:r>
            <a:endParaRPr lang="en-US" altLang="zh-TW" smtClean="0">
              <a:sym typeface="Wingdings" panose="05000000000000000000" pitchFamily="2" charset="2"/>
            </a:endParaRPr>
          </a:p>
          <a:p>
            <a:pPr eaLnBrk="1" hangingPunct="1"/>
            <a:r>
              <a:rPr lang="zh-TW" altLang="en-US" smtClean="0">
                <a:sym typeface="Wingdings" panose="05000000000000000000" pitchFamily="2" charset="2"/>
              </a:rPr>
              <a:t>後幾種 </a:t>
            </a:r>
            <a:r>
              <a:rPr lang="en-US" altLang="zh-TW" smtClean="0">
                <a:sym typeface="Wingdings" panose="05000000000000000000" pitchFamily="2" charset="2"/>
              </a:rPr>
              <a:t>mode </a:t>
            </a:r>
            <a:r>
              <a:rPr lang="zh-TW" altLang="en-US" smtClean="0">
                <a:sym typeface="Wingdings" panose="05000000000000000000" pitchFamily="2" charset="2"/>
              </a:rPr>
              <a:t>也有人稱為 </a:t>
            </a:r>
            <a:r>
              <a:rPr lang="en-US" altLang="zh-TW" smtClean="0">
                <a:sym typeface="Wingdings" panose="05000000000000000000" pitchFamily="2" charset="2"/>
              </a:rPr>
              <a:t>ECB mode  </a:t>
            </a:r>
          </a:p>
          <a:p>
            <a:pPr eaLnBrk="1" hangingPunct="1"/>
            <a:r>
              <a:rPr lang="en-US" altLang="zh-TW" smtClean="0">
                <a:sym typeface="Wingdings" panose="05000000000000000000" pitchFamily="2" charset="2"/>
              </a:rPr>
              <a:t>ECB</a:t>
            </a:r>
            <a:r>
              <a:rPr lang="zh-TW" altLang="en-US" smtClean="0">
                <a:sym typeface="Wingdings" panose="05000000000000000000" pitchFamily="2" charset="2"/>
              </a:rPr>
              <a:t> 指利用電場改變</a:t>
            </a:r>
            <a:r>
              <a:rPr lang="en-US" altLang="zh-TW" smtClean="0">
                <a:sym typeface="Wingdings" panose="05000000000000000000" pitchFamily="2" charset="2"/>
              </a:rPr>
              <a:t>LC layer retaderation  </a:t>
            </a:r>
            <a:r>
              <a:rPr lang="zh-TW" altLang="en-US" smtClean="0">
                <a:sym typeface="Wingdings" panose="05000000000000000000" pitchFamily="2" charset="2"/>
              </a:rPr>
              <a:t>值去控制 </a:t>
            </a:r>
            <a:r>
              <a:rPr lang="en-US" altLang="zh-TW" smtClean="0">
                <a:sym typeface="Wingdings" panose="05000000000000000000" pitchFamily="2" charset="2"/>
              </a:rPr>
              <a:t>panel </a:t>
            </a:r>
            <a:r>
              <a:rPr lang="zh-TW" altLang="en-US" smtClean="0">
                <a:sym typeface="Wingdings" panose="05000000000000000000" pitchFamily="2" charset="2"/>
              </a:rPr>
              <a:t>的亮暗</a:t>
            </a:r>
            <a:endParaRPr lang="en-US" altLang="zh-TW" smtClean="0">
              <a:sym typeface="Wingdings" panose="05000000000000000000" pitchFamily="2" charset="2"/>
            </a:endParaRPr>
          </a:p>
          <a:p>
            <a:pPr eaLnBrk="1" hangingPunct="1"/>
            <a:r>
              <a:rPr lang="en-US" altLang="zh-TW" smtClean="0">
                <a:sym typeface="Wingdings" panose="05000000000000000000" pitchFamily="2" charset="2"/>
              </a:rPr>
              <a:t>FFS</a:t>
            </a:r>
            <a:r>
              <a:rPr lang="zh-TW" altLang="en-US" smtClean="0">
                <a:sym typeface="Wingdings" panose="05000000000000000000" pitchFamily="2" charset="2"/>
              </a:rPr>
              <a:t>利用邊界電場使得</a:t>
            </a:r>
            <a:r>
              <a:rPr lang="en-US" altLang="zh-TW" smtClean="0">
                <a:sym typeface="Wingdings" panose="05000000000000000000" pitchFamily="2" charset="2"/>
              </a:rPr>
              <a:t>LC layer retaderation </a:t>
            </a:r>
            <a:r>
              <a:rPr lang="zh-TW" altLang="en-US" smtClean="0">
                <a:sym typeface="Wingdings" panose="05000000000000000000" pitchFamily="2" charset="2"/>
              </a:rPr>
              <a:t>改變控制 </a:t>
            </a:r>
            <a:r>
              <a:rPr lang="en-US" altLang="zh-TW" smtClean="0">
                <a:sym typeface="Wingdings" panose="05000000000000000000" pitchFamily="2" charset="2"/>
              </a:rPr>
              <a:t>panel </a:t>
            </a:r>
            <a:r>
              <a:rPr lang="zh-TW" altLang="en-US" smtClean="0">
                <a:sym typeface="Wingdings" panose="05000000000000000000" pitchFamily="2" charset="2"/>
              </a:rPr>
              <a:t>的亮暗</a:t>
            </a:r>
            <a:endParaRPr lang="en-US" altLang="zh-TW" smtClean="0">
              <a:sym typeface="Wingdings" panose="05000000000000000000" pitchFamily="2" charset="2"/>
            </a:endParaRPr>
          </a:p>
          <a:p>
            <a:pPr eaLnBrk="1" hangingPunct="1"/>
            <a:r>
              <a:rPr lang="en-US" altLang="zh-TW" smtClean="0">
                <a:sym typeface="Wingdings" panose="05000000000000000000" pitchFamily="2" charset="2"/>
              </a:rPr>
              <a:t>IPS </a:t>
            </a:r>
            <a:r>
              <a:rPr lang="zh-TW" altLang="en-US" smtClean="0">
                <a:sym typeface="Wingdings" panose="05000000000000000000" pitchFamily="2" charset="2"/>
              </a:rPr>
              <a:t>利用電場使得</a:t>
            </a:r>
            <a:r>
              <a:rPr lang="en-US" altLang="zh-TW" smtClean="0">
                <a:sym typeface="Wingdings" panose="05000000000000000000" pitchFamily="2" charset="2"/>
              </a:rPr>
              <a:t>LC layer retaderation </a:t>
            </a:r>
            <a:r>
              <a:rPr lang="zh-TW" altLang="en-US" smtClean="0">
                <a:sym typeface="Wingdings" panose="05000000000000000000" pitchFamily="2" charset="2"/>
              </a:rPr>
              <a:t> 軸向改變控制 </a:t>
            </a:r>
            <a:r>
              <a:rPr lang="en-US" altLang="zh-TW" smtClean="0">
                <a:sym typeface="Wingdings" panose="05000000000000000000" pitchFamily="2" charset="2"/>
              </a:rPr>
              <a:t>panel </a:t>
            </a:r>
            <a:r>
              <a:rPr lang="zh-TW" altLang="en-US" smtClean="0">
                <a:sym typeface="Wingdings" panose="05000000000000000000" pitchFamily="2" charset="2"/>
              </a:rPr>
              <a:t>的亮暗</a:t>
            </a:r>
            <a:endParaRPr lang="en-US" altLang="zh-TW" smtClean="0">
              <a:sym typeface="Wingdings" panose="05000000000000000000" pitchFamily="2" charset="2"/>
            </a:endParaRPr>
          </a:p>
          <a:p>
            <a:pPr eaLnBrk="1" hangingPunct="1"/>
            <a:r>
              <a:rPr lang="en-US" altLang="zh-TW" smtClean="0">
                <a:sym typeface="Wingdings" panose="05000000000000000000" pitchFamily="2" charset="2"/>
              </a:rPr>
              <a:t>OCB</a:t>
            </a:r>
            <a:r>
              <a:rPr lang="zh-TW" altLang="en-US" smtClean="0">
                <a:sym typeface="Wingdings" panose="05000000000000000000" pitchFamily="2" charset="2"/>
              </a:rPr>
              <a:t>利用電場使得</a:t>
            </a:r>
            <a:r>
              <a:rPr lang="en-US" altLang="zh-TW" smtClean="0">
                <a:sym typeface="Wingdings" panose="05000000000000000000" pitchFamily="2" charset="2"/>
              </a:rPr>
              <a:t>LC layer retaderation </a:t>
            </a:r>
            <a:r>
              <a:rPr lang="zh-TW" altLang="en-US" smtClean="0">
                <a:sym typeface="Wingdings" panose="05000000000000000000" pitchFamily="2" charset="2"/>
              </a:rPr>
              <a:t> 改變控制 </a:t>
            </a:r>
            <a:r>
              <a:rPr lang="en-US" altLang="zh-TW" smtClean="0">
                <a:sym typeface="Wingdings" panose="05000000000000000000" pitchFamily="2" charset="2"/>
              </a:rPr>
              <a:t>panel </a:t>
            </a:r>
            <a:r>
              <a:rPr lang="zh-TW" altLang="en-US" smtClean="0">
                <a:sym typeface="Wingdings" panose="05000000000000000000" pitchFamily="2" charset="2"/>
              </a:rPr>
              <a:t>的亮暗</a:t>
            </a:r>
            <a:endParaRPr lang="en-US" altLang="zh-TW" smtClean="0">
              <a:sym typeface="Wingdings" panose="05000000000000000000" pitchFamily="2" charset="2"/>
            </a:endParaRPr>
          </a:p>
          <a:p>
            <a:pPr eaLnBrk="1" hangingPunct="1"/>
            <a:r>
              <a:rPr lang="en-US" altLang="zh-TW" smtClean="0">
                <a:sym typeface="Wingdings" panose="05000000000000000000" pitchFamily="2" charset="2"/>
              </a:rPr>
              <a:t>ECB mode</a:t>
            </a:r>
            <a:r>
              <a:rPr lang="zh-TW" altLang="en-US" smtClean="0">
                <a:sym typeface="Wingdings" panose="05000000000000000000" pitchFamily="2" charset="2"/>
              </a:rPr>
              <a:t>普遍來說指 水平排列的</a:t>
            </a:r>
            <a:r>
              <a:rPr lang="en-US" altLang="zh-TW" smtClean="0">
                <a:sym typeface="Wingdings" panose="05000000000000000000" pitchFamily="2" charset="2"/>
              </a:rPr>
              <a:t>homogeneous mode </a:t>
            </a:r>
            <a:r>
              <a:rPr lang="zh-TW" altLang="en-US" smtClean="0">
                <a:sym typeface="Wingdings" panose="05000000000000000000" pitchFamily="2" charset="2"/>
              </a:rPr>
              <a:t>及 垂直排列的</a:t>
            </a:r>
            <a:r>
              <a:rPr lang="en-US" altLang="zh-TW" smtClean="0">
                <a:sym typeface="Wingdings" panose="05000000000000000000" pitchFamily="2" charset="2"/>
              </a:rPr>
              <a:t>VA mode</a:t>
            </a:r>
            <a:r>
              <a:rPr lang="zh-TW" altLang="en-US" smtClean="0">
                <a:sym typeface="Wingdings" panose="05000000000000000000" pitchFamily="2" charset="2"/>
              </a:rPr>
              <a:t>，但最常指的是</a:t>
            </a:r>
            <a:r>
              <a:rPr lang="en-US" altLang="zh-TW" smtClean="0">
                <a:sym typeface="Wingdings" panose="05000000000000000000" pitchFamily="2" charset="2"/>
              </a:rPr>
              <a:t>homogeneous mode</a:t>
            </a:r>
          </a:p>
          <a:p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325153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7E812B-4D23-4E1E-BCF3-651BD9874B58}" type="slidenum">
              <a:rPr lang="zh-TW" altLang="en-US"/>
              <a:pPr/>
              <a:t>22</a:t>
            </a:fld>
            <a:endParaRPr lang="en-US" altLang="zh-TW"/>
          </a:p>
        </p:txBody>
      </p:sp>
      <p:sp>
        <p:nvSpPr>
          <p:cNvPr id="1034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962" tIns="44481" rIns="88962" bIns="44481"/>
          <a:lstStyle/>
          <a:p>
            <a:pPr eaLnBrk="1" hangingPunct="1"/>
            <a:r>
              <a:rPr lang="en-US" altLang="zh-TW" smtClean="0"/>
              <a:t>ECB mode </a:t>
            </a:r>
            <a:r>
              <a:rPr lang="zh-TW" altLang="en-US" smtClean="0"/>
              <a:t>的作動原理</a:t>
            </a:r>
          </a:p>
          <a:p>
            <a:pPr eaLnBrk="1" hangingPunct="1"/>
            <a:r>
              <a:rPr lang="zh-TW" altLang="en-US" smtClean="0"/>
              <a:t>左</a:t>
            </a:r>
            <a:r>
              <a:rPr lang="en-US" altLang="zh-TW" smtClean="0"/>
              <a:t>(homogeneous mode)</a:t>
            </a:r>
            <a:r>
              <a:rPr lang="zh-TW" altLang="en-US" smtClean="0"/>
              <a:t>通常採用正型液晶，即</a:t>
            </a:r>
            <a:r>
              <a:rPr lang="en-US" altLang="zh-TW" smtClean="0"/>
              <a:t>LC </a:t>
            </a:r>
            <a:r>
              <a:rPr lang="zh-TW" altLang="en-US" smtClean="0"/>
              <a:t>光軸平行電場</a:t>
            </a:r>
          </a:p>
          <a:p>
            <a:pPr eaLnBrk="1" hangingPunct="1"/>
            <a:r>
              <a:rPr lang="zh-TW" altLang="en-US" smtClean="0"/>
              <a:t>右</a:t>
            </a:r>
            <a:r>
              <a:rPr lang="en-US" altLang="zh-TW" smtClean="0"/>
              <a:t>(VA)</a:t>
            </a:r>
            <a:r>
              <a:rPr lang="zh-TW" altLang="en-US" smtClean="0"/>
              <a:t>通常採用負型液晶，即</a:t>
            </a:r>
            <a:r>
              <a:rPr lang="en-US" altLang="zh-TW" smtClean="0"/>
              <a:t>LC </a:t>
            </a:r>
            <a:r>
              <a:rPr lang="zh-TW" altLang="en-US" smtClean="0"/>
              <a:t>光軸隨垂直電場</a:t>
            </a:r>
          </a:p>
          <a:p>
            <a:pPr eaLnBrk="1" hangingPunct="1"/>
            <a:r>
              <a:rPr kumimoji="0" lang="zh-TW" altLang="en-US" smtClean="0"/>
              <a:t>沿光軸方向定為</a:t>
            </a:r>
            <a:r>
              <a:rPr kumimoji="0" lang="en-US" altLang="zh-TW" smtClean="0"/>
              <a:t>ne </a:t>
            </a:r>
            <a:r>
              <a:rPr kumimoji="0" lang="zh-TW" altLang="en-US" smtClean="0"/>
              <a:t>與光軸垂直為</a:t>
            </a:r>
            <a:r>
              <a:rPr kumimoji="0" lang="en-US" altLang="zh-TW" smtClean="0"/>
              <a:t>no</a:t>
            </a:r>
            <a:r>
              <a:rPr kumimoji="0" lang="zh-TW" altLang="en-US" smtClean="0"/>
              <a:t>，與液晶長軸平行為</a:t>
            </a:r>
            <a:r>
              <a:rPr kumimoji="0" lang="el-GR" altLang="zh-TW" smtClean="0">
                <a:latin typeface="新細明體" panose="02020500000000000000" pitchFamily="18" charset="-120"/>
              </a:rPr>
              <a:t>ε</a:t>
            </a:r>
            <a:r>
              <a:rPr kumimoji="0" lang="zh-TW" altLang="en-US" smtClean="0">
                <a:latin typeface="新細明體" panose="02020500000000000000" pitchFamily="18" charset="-120"/>
              </a:rPr>
              <a:t>平行，</a:t>
            </a:r>
            <a:r>
              <a:rPr kumimoji="0" lang="zh-TW" altLang="en-US" smtClean="0"/>
              <a:t>與液晶長軸垂直為</a:t>
            </a:r>
            <a:r>
              <a:rPr kumimoji="0" lang="el-GR" altLang="zh-TW" smtClean="0">
                <a:latin typeface="新細明體" panose="02020500000000000000" pitchFamily="18" charset="-120"/>
              </a:rPr>
              <a:t>ε</a:t>
            </a:r>
            <a:r>
              <a:rPr kumimoji="0" lang="zh-TW" altLang="en-US" smtClean="0"/>
              <a:t>垂直</a:t>
            </a:r>
            <a:endParaRPr kumimoji="0" lang="zh-TW" altLang="el-GR" smtClean="0"/>
          </a:p>
        </p:txBody>
      </p:sp>
      <p:sp>
        <p:nvSpPr>
          <p:cNvPr id="103428" name="投影片編號版面配置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962" tIns="44481" rIns="88962" bIns="44481" anchor="b"/>
          <a:lstStyle>
            <a:lvl1pPr defTabSz="8890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22313" indent="-277813" defTabSz="8890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11250" indent="-222250" defTabSz="8890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557338" indent="-222250" defTabSz="8890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01838" indent="-222250" defTabSz="8890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459038" indent="-222250" defTabSz="8890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16238" indent="-222250" defTabSz="8890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373438" indent="-222250" defTabSz="8890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30638" indent="-222250" defTabSz="8890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fld id="{559B53E8-C649-44EC-AC9D-D4787CDA77E4}" type="slidenum">
              <a:rPr lang="en-US" altLang="zh-TW" sz="1200" b="0"/>
              <a:pPr algn="r" eaLnBrk="1" hangingPunct="1"/>
              <a:t>22</a:t>
            </a:fld>
            <a:endParaRPr lang="en-US" altLang="zh-TW" sz="1200" b="0"/>
          </a:p>
        </p:txBody>
      </p:sp>
    </p:spTree>
    <p:extLst>
      <p:ext uri="{BB962C8B-B14F-4D97-AF65-F5344CB8AC3E}">
        <p14:creationId xmlns:p14="http://schemas.microsoft.com/office/powerpoint/2010/main" val="4173068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BCC379-36D1-4DAD-A385-64F0E5E43894}" type="slidenum">
              <a:rPr lang="zh-TW" altLang="en-US"/>
              <a:pPr/>
              <a:t>23</a:t>
            </a:fld>
            <a:endParaRPr lang="en-US" altLang="zh-TW"/>
          </a:p>
        </p:txBody>
      </p:sp>
      <p:sp>
        <p:nvSpPr>
          <p:cNvPr id="109570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10957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mtClean="0"/>
              <a:t>1. LC</a:t>
            </a:r>
            <a:r>
              <a:rPr lang="zh-TW" altLang="en-US" smtClean="0"/>
              <a:t>上的極性分子</a:t>
            </a:r>
            <a:r>
              <a:rPr lang="en-US" altLang="zh-TW" smtClean="0"/>
              <a:t>(F)</a:t>
            </a:r>
            <a:r>
              <a:rPr lang="zh-TW" altLang="en-US" smtClean="0"/>
              <a:t>在哪</a:t>
            </a:r>
            <a:r>
              <a:rPr lang="en-US" altLang="zh-TW" smtClean="0"/>
              <a:t>,PI</a:t>
            </a:r>
            <a:r>
              <a:rPr lang="zh-TW" altLang="en-US" smtClean="0"/>
              <a:t>上的</a:t>
            </a:r>
            <a:r>
              <a:rPr lang="en-US" altLang="zh-TW" smtClean="0"/>
              <a:t>side chain</a:t>
            </a:r>
            <a:r>
              <a:rPr lang="zh-TW" altLang="en-US" smtClean="0"/>
              <a:t>結構特性</a:t>
            </a:r>
          </a:p>
          <a:p>
            <a:r>
              <a:rPr lang="en-US" altLang="zh-TW" smtClean="0"/>
              <a:t>2. </a:t>
            </a:r>
            <a:r>
              <a:rPr lang="zh-TW" altLang="en-US" smtClean="0"/>
              <a:t>如何超作</a:t>
            </a:r>
            <a:r>
              <a:rPr lang="en-US" altLang="zh-TW" smtClean="0"/>
              <a:t>Cell-RT</a:t>
            </a:r>
          </a:p>
        </p:txBody>
      </p:sp>
    </p:spTree>
    <p:extLst>
      <p:ext uri="{BB962C8B-B14F-4D97-AF65-F5344CB8AC3E}">
        <p14:creationId xmlns:p14="http://schemas.microsoft.com/office/powerpoint/2010/main" val="4036058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981B71-3133-4E07-9F09-A1236A9A0586}" type="slidenum">
              <a:rPr lang="zh-TW" altLang="en-US"/>
              <a:pPr/>
              <a:t>24</a:t>
            </a:fld>
            <a:endParaRPr lang="en-US" altLang="zh-TW"/>
          </a:p>
        </p:txBody>
      </p:sp>
      <p:sp>
        <p:nvSpPr>
          <p:cNvPr id="117762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11776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altLang="zh-TW" smtClean="0"/>
              <a:t>Rubbing</a:t>
            </a:r>
            <a:r>
              <a:rPr lang="zh-TW" altLang="en-US" smtClean="0"/>
              <a:t>可以有</a:t>
            </a:r>
            <a:r>
              <a:rPr lang="en-US" altLang="zh-TW" smtClean="0"/>
              <a:t>Pre-tilt</a:t>
            </a:r>
          </a:p>
          <a:p>
            <a:pPr marL="228600" indent="-228600">
              <a:buFontTx/>
              <a:buAutoNum type="arabicPeriod"/>
            </a:pPr>
            <a:r>
              <a:rPr lang="en-US" altLang="zh-TW" smtClean="0"/>
              <a:t>VA</a:t>
            </a:r>
            <a:r>
              <a:rPr lang="zh-TW" altLang="en-US" smtClean="0"/>
              <a:t>沒有</a:t>
            </a:r>
            <a:r>
              <a:rPr lang="en-US" altLang="zh-TW" smtClean="0"/>
              <a:t>Rubbing,</a:t>
            </a:r>
            <a:r>
              <a:rPr lang="zh-TW" altLang="en-US" smtClean="0"/>
              <a:t>所以要用結構來到成目標</a:t>
            </a:r>
          </a:p>
        </p:txBody>
      </p:sp>
    </p:spTree>
    <p:extLst>
      <p:ext uri="{BB962C8B-B14F-4D97-AF65-F5344CB8AC3E}">
        <p14:creationId xmlns:p14="http://schemas.microsoft.com/office/powerpoint/2010/main" val="230779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DAC94E-2F6B-4933-9CB5-FB409ADD5C6F}" type="slidenum">
              <a:rPr lang="zh-TW" altLang="en-US"/>
              <a:pPr/>
              <a:t>25</a:t>
            </a:fld>
            <a:endParaRPr lang="en-US" altLang="zh-TW"/>
          </a:p>
        </p:txBody>
      </p:sp>
      <p:sp>
        <p:nvSpPr>
          <p:cNvPr id="1075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smtClean="0"/>
              <a:t>左 </a:t>
            </a:r>
            <a:r>
              <a:rPr lang="en-US" altLang="zh-TW" smtClean="0"/>
              <a:t>homogeneous mode </a:t>
            </a:r>
            <a:r>
              <a:rPr lang="zh-TW" altLang="en-US" smtClean="0"/>
              <a:t>因暗態邊界液晶受</a:t>
            </a:r>
            <a:r>
              <a:rPr lang="en-US" altLang="zh-TW" smtClean="0"/>
              <a:t>PI </a:t>
            </a:r>
            <a:r>
              <a:rPr lang="zh-TW" altLang="en-US" smtClean="0"/>
              <a:t>侷限住產生殘餘</a:t>
            </a:r>
            <a:r>
              <a:rPr lang="en-US" altLang="zh-TW" smtClean="0"/>
              <a:t>retardation </a:t>
            </a:r>
            <a:r>
              <a:rPr lang="zh-TW" altLang="en-US" smtClean="0"/>
              <a:t>使得暗態漏光嚴重</a:t>
            </a:r>
          </a:p>
          <a:p>
            <a:r>
              <a:rPr lang="zh-TW" altLang="en-US" smtClean="0"/>
              <a:t>右 </a:t>
            </a:r>
            <a:r>
              <a:rPr lang="en-US" altLang="zh-TW" smtClean="0"/>
              <a:t>VA mode </a:t>
            </a:r>
            <a:r>
              <a:rPr lang="zh-TW" altLang="en-US" smtClean="0"/>
              <a:t>殘餘 </a:t>
            </a:r>
            <a:r>
              <a:rPr lang="en-US" altLang="zh-TW" smtClean="0"/>
              <a:t>retardation </a:t>
            </a:r>
            <a:r>
              <a:rPr lang="zh-TW" altLang="en-US" smtClean="0"/>
              <a:t>出現於亮態僅亮態稍暗但不影響</a:t>
            </a:r>
            <a:r>
              <a:rPr lang="en-US" altLang="zh-TW" smtClean="0"/>
              <a:t>CR</a:t>
            </a:r>
          </a:p>
          <a:p>
            <a:r>
              <a:rPr lang="zh-TW" altLang="en-US" smtClean="0"/>
              <a:t>由於 </a:t>
            </a:r>
            <a:r>
              <a:rPr lang="en-US" altLang="zh-TW" smtClean="0"/>
              <a:t>homogeneous </a:t>
            </a:r>
            <a:r>
              <a:rPr lang="zh-TW" altLang="en-US" smtClean="0"/>
              <a:t>暗態漏光嚴重，故</a:t>
            </a:r>
            <a:r>
              <a:rPr lang="en-US" altLang="zh-TW" smtClean="0"/>
              <a:t>homogeneous </a:t>
            </a:r>
            <a:r>
              <a:rPr lang="zh-TW" altLang="en-US" smtClean="0"/>
              <a:t>需補償暗態</a:t>
            </a:r>
          </a:p>
        </p:txBody>
      </p:sp>
    </p:spTree>
    <p:extLst>
      <p:ext uri="{BB962C8B-B14F-4D97-AF65-F5344CB8AC3E}">
        <p14:creationId xmlns:p14="http://schemas.microsoft.com/office/powerpoint/2010/main" val="68758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4222750"/>
            <a:ext cx="38401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76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578B0CF2-9487-492F-8C54-9CE33D323FB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941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908AE095-3220-420C-8833-0C95AB91EA8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476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6553200" y="623728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1E9B7D5E-F70C-4EF5-B4F7-999E818A1D1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5060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6553200" y="623728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D14DD965-A8AE-4DCB-A8B0-51ECF6BB66E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1115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6553200" y="623728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5B11EB80-6136-45E0-A6B6-2450AD2F3A3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4478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6553200" y="623728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264284D2-02FC-43EB-B688-D4E86A49C75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09030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E2813E53-035B-45E5-8037-3A71694C9BC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832A6789-3A88-4606-B118-2324A9A141F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905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B7946A43-92CD-44F7-995D-3D7B326E44F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19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4E40C09C-E0C5-4755-AF69-B887EE02503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9747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C004DD28-1F7A-4F4D-9AB2-50CFD3191BB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2609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8A2289C9-FC04-4FCB-B116-82D28EEBDC7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430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6A978DFB-FD42-4850-9E9A-F260F879AAB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9249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Page.</a:t>
            </a:r>
            <a:fld id="{5CD16DF2-A5F4-4B4E-8D6C-03E31A64016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157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8913"/>
            <a:ext cx="1223963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1908175" y="0"/>
            <a:ext cx="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latin typeface="Arial" charset="0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37288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en-US" altLang="zh-TW"/>
              <a:t>Page.</a:t>
            </a:r>
            <a:fld id="{9EA0BC80-FA90-4270-BC6B-F7DFFFDB70B7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emf"/><Relationship Id="rId7" Type="http://schemas.openxmlformats.org/officeDocument/2006/relationships/image" Target="../media/image35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em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28.emf"/><Relationship Id="rId4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7.png"/><Relationship Id="rId5" Type="http://schemas.openxmlformats.org/officeDocument/2006/relationships/image" Target="../media/image63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slide" Target="slide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73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70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2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69.wmf"/><Relationship Id="rId4" Type="http://schemas.openxmlformats.org/officeDocument/2006/relationships/slide" Target="slide6.xml"/><Relationship Id="rId9" Type="http://schemas.openxmlformats.org/officeDocument/2006/relationships/oleObject" Target="../embeddings/oleObject8.bin"/><Relationship Id="rId14" Type="http://schemas.openxmlformats.org/officeDocument/2006/relationships/image" Target="../media/image7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3.bin"/><Relationship Id="rId7" Type="http://schemas.openxmlformats.org/officeDocument/2006/relationships/image" Target="../media/image75.wmf"/><Relationship Id="rId12" Type="http://schemas.openxmlformats.org/officeDocument/2006/relationships/slide" Target="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3.emf"/><Relationship Id="rId5" Type="http://schemas.openxmlformats.org/officeDocument/2006/relationships/image" Target="../media/image76.png"/><Relationship Id="rId10" Type="http://schemas.openxmlformats.org/officeDocument/2006/relationships/image" Target="../media/image15.png"/><Relationship Id="rId4" Type="http://schemas.openxmlformats.org/officeDocument/2006/relationships/image" Target="../media/image74.emf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8.wmf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5.png"/><Relationship Id="rId5" Type="http://schemas.openxmlformats.org/officeDocument/2006/relationships/image" Target="../media/image77.w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79.emf"/><Relationship Id="rId14" Type="http://schemas.openxmlformats.org/officeDocument/2006/relationships/slide" Target="slide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Relationship Id="rId9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7.png"/><Relationship Id="rId5" Type="http://schemas.openxmlformats.org/officeDocument/2006/relationships/slide" Target="slide6.xml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slide" Target="slide20.xml"/><Relationship Id="rId4" Type="http://schemas.openxmlformats.org/officeDocument/2006/relationships/image" Target="../media/image9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2.png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10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6.jpeg"/><Relationship Id="rId11" Type="http://schemas.openxmlformats.org/officeDocument/2006/relationships/image" Target="../media/image100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99.jpeg"/><Relationship Id="rId4" Type="http://schemas.openxmlformats.org/officeDocument/2006/relationships/image" Target="../media/image95.jpeg"/><Relationship Id="rId9" Type="http://schemas.openxmlformats.org/officeDocument/2006/relationships/image" Target="../media/image98.jpeg"/><Relationship Id="rId14" Type="http://schemas.openxmlformats.org/officeDocument/2006/relationships/slide" Target="slide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2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10" Type="http://schemas.openxmlformats.org/officeDocument/2006/relationships/image" Target="../media/image18.png"/><Relationship Id="rId4" Type="http://schemas.openxmlformats.org/officeDocument/2006/relationships/slide" Target="slide3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slide" Target="slide20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0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030"/>
          <p:cNvSpPr txBox="1">
            <a:spLocks noChangeArrowheads="1"/>
          </p:cNvSpPr>
          <p:nvPr/>
        </p:nvSpPr>
        <p:spPr bwMode="auto">
          <a:xfrm>
            <a:off x="1116013" y="2205038"/>
            <a:ext cx="72723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3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TN</a:t>
            </a:r>
            <a:r>
              <a:rPr lang="zh-TW" altLang="en-US" sz="3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、</a:t>
            </a:r>
            <a:r>
              <a:rPr lang="en-US" altLang="zh-TW" sz="3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VA</a:t>
            </a:r>
            <a:r>
              <a:rPr lang="zh-TW" altLang="en-US" sz="3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、</a:t>
            </a:r>
            <a:r>
              <a:rPr lang="en-US" altLang="zh-TW" sz="3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FFS </a:t>
            </a:r>
            <a:r>
              <a:rPr lang="zh-TW" altLang="en-US" sz="3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光學原理簡介</a:t>
            </a:r>
            <a:endParaRPr lang="en-US" altLang="zh-TW" sz="360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sp>
        <p:nvSpPr>
          <p:cNvPr id="4099" name="Text Box 1031"/>
          <p:cNvSpPr txBox="1">
            <a:spLocks noChangeArrowheads="1"/>
          </p:cNvSpPr>
          <p:nvPr/>
        </p:nvSpPr>
        <p:spPr bwMode="auto">
          <a:xfrm>
            <a:off x="2273300" y="5078413"/>
            <a:ext cx="4489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tabLst>
                <a:tab pos="3314700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tabLst>
                <a:tab pos="3314700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tabLst>
                <a:tab pos="3314700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tabLst>
                <a:tab pos="3314700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tabLst>
                <a:tab pos="3314700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14700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14700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14700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314700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zh-TW">
                <a:solidFill>
                  <a:schemeClr val="accent2"/>
                </a:solidFill>
                <a:ea typeface="標楷體" panose="03000509000000000000" pitchFamily="65" charset="-120"/>
              </a:rPr>
              <a:t>200</a:t>
            </a:r>
            <a:r>
              <a:rPr lang="zh-TW" altLang="en-US">
                <a:solidFill>
                  <a:schemeClr val="accent2"/>
                </a:solidFill>
                <a:ea typeface="標楷體" panose="03000509000000000000" pitchFamily="65" charset="-120"/>
              </a:rPr>
              <a:t>9</a:t>
            </a:r>
            <a:r>
              <a:rPr lang="zh-TW" altLang="zh-TW">
                <a:solidFill>
                  <a:schemeClr val="accent2"/>
                </a:solidFill>
                <a:ea typeface="標楷體" panose="03000509000000000000" pitchFamily="65" charset="-120"/>
              </a:rPr>
              <a:t>/</a:t>
            </a:r>
            <a:r>
              <a:rPr lang="zh-TW" altLang="en-US">
                <a:solidFill>
                  <a:schemeClr val="accent2"/>
                </a:solidFill>
                <a:ea typeface="標楷體" panose="03000509000000000000" pitchFamily="65" charset="-120"/>
              </a:rPr>
              <a:t>5</a:t>
            </a:r>
            <a:r>
              <a:rPr lang="zh-TW" altLang="zh-TW">
                <a:solidFill>
                  <a:schemeClr val="accent2"/>
                </a:solidFill>
                <a:ea typeface="標楷體" panose="03000509000000000000" pitchFamily="65" charset="-120"/>
              </a:rPr>
              <a:t>/</a:t>
            </a:r>
            <a:r>
              <a:rPr lang="zh-TW" altLang="en-US">
                <a:solidFill>
                  <a:schemeClr val="accent2"/>
                </a:solidFill>
                <a:ea typeface="標楷體" panose="03000509000000000000" pitchFamily="65" charset="-120"/>
              </a:rPr>
              <a:t>3</a:t>
            </a:r>
            <a:r>
              <a:rPr lang="en-US" altLang="zh-TW">
                <a:solidFill>
                  <a:schemeClr val="accent2"/>
                </a:solidFill>
                <a:ea typeface="標楷體" panose="03000509000000000000" pitchFamily="65" charset="-120"/>
              </a:rPr>
              <a:t>1  Proposal by TD/MD2    </a:t>
            </a:r>
            <a:r>
              <a:rPr lang="zh-TW" altLang="en-US">
                <a:solidFill>
                  <a:schemeClr val="accent2"/>
                </a:solidFill>
                <a:ea typeface="標楷體" panose="03000509000000000000" pitchFamily="65" charset="-120"/>
              </a:rPr>
              <a:t>林裕翔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0DE7264B-19D0-43DB-8952-C2621B7FD7C1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23850" y="620713"/>
            <a:ext cx="4248150" cy="6048375"/>
          </a:xfrm>
          <a:prstGeom prst="rect">
            <a:avLst/>
          </a:prstGeom>
          <a:solidFill>
            <a:srgbClr val="FF99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4786313" y="620713"/>
            <a:ext cx="4178300" cy="6048375"/>
          </a:xfrm>
          <a:prstGeom prst="rect">
            <a:avLst/>
          </a:prstGeom>
          <a:solidFill>
            <a:srgbClr val="FFCC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2" name="Rectangle 4"/>
          <p:cNvSpPr>
            <a:spLocks noChangeArrowheads="1"/>
          </p:cNvSpPr>
          <p:nvPr>
            <p:ph type="title" sz="quarter"/>
          </p:nvPr>
        </p:nvSpPr>
        <p:spPr bwMode="auto">
          <a:xfrm>
            <a:off x="323850" y="0"/>
            <a:ext cx="6923088" cy="34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E-mode &amp; O-mode</a:t>
            </a:r>
          </a:p>
        </p:txBody>
      </p:sp>
      <p:pic>
        <p:nvPicPr>
          <p:cNvPr id="83973" name="Picture 5"/>
          <p:cNvPicPr>
            <a:picLocks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2744788"/>
            <a:ext cx="3903662" cy="16398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4" name="Picture 6"/>
          <p:cNvPicPr>
            <a:picLocks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2276475"/>
            <a:ext cx="4249737" cy="1960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336550" y="935038"/>
            <a:ext cx="4537075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628650"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en-US" b="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  <a:p>
            <a:pPr eaLnBrk="1" hangingPunct="1"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定義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: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入射光的偏振方向與液晶分子長軸</a:t>
            </a:r>
          </a:p>
          <a:p>
            <a:pPr eaLnBrk="1" hangingPunct="1"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   方向</a:t>
            </a:r>
            <a:r>
              <a:rPr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平行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4752975" y="1354138"/>
            <a:ext cx="41402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>
            <a:lvl1pPr marL="261938" indent="-261938"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628650"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定義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: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入射光的偏振方向與液晶分子長軸   </a:t>
            </a:r>
          </a:p>
          <a:p>
            <a:pPr eaLnBrk="1" hangingPunct="1"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    方向</a:t>
            </a:r>
            <a:r>
              <a:rPr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垂直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1692275" y="779463"/>
            <a:ext cx="1655763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1547813" y="779463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E-mode</a:t>
            </a:r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5940425" y="779463"/>
            <a:ext cx="1655763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0" name="Text Box 12"/>
          <p:cNvSpPr txBox="1">
            <a:spLocks noChangeArrowheads="1"/>
          </p:cNvSpPr>
          <p:nvPr/>
        </p:nvSpPr>
        <p:spPr bwMode="auto">
          <a:xfrm>
            <a:off x="5795963" y="779463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O-mode</a:t>
            </a:r>
          </a:p>
        </p:txBody>
      </p:sp>
      <p:sp>
        <p:nvSpPr>
          <p:cNvPr id="83981" name="Oval 13"/>
          <p:cNvSpPr>
            <a:spLocks noChangeArrowheads="1"/>
          </p:cNvSpPr>
          <p:nvPr/>
        </p:nvSpPr>
        <p:spPr bwMode="auto">
          <a:xfrm>
            <a:off x="828675" y="2681288"/>
            <a:ext cx="1079500" cy="1584325"/>
          </a:xfrm>
          <a:prstGeom prst="ellips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2" name="Oval 14"/>
          <p:cNvSpPr>
            <a:spLocks noChangeArrowheads="1"/>
          </p:cNvSpPr>
          <p:nvPr/>
        </p:nvSpPr>
        <p:spPr bwMode="auto">
          <a:xfrm>
            <a:off x="5148263" y="2608263"/>
            <a:ext cx="1079500" cy="1584325"/>
          </a:xfrm>
          <a:prstGeom prst="ellips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3" name="Oval 15"/>
          <p:cNvSpPr>
            <a:spLocks noChangeArrowheads="1"/>
          </p:cNvSpPr>
          <p:nvPr/>
        </p:nvSpPr>
        <p:spPr bwMode="auto">
          <a:xfrm rot="6202236">
            <a:off x="5749925" y="5010150"/>
            <a:ext cx="1604963" cy="360363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4" name="Oval 16"/>
          <p:cNvSpPr>
            <a:spLocks noChangeArrowheads="1"/>
          </p:cNvSpPr>
          <p:nvPr/>
        </p:nvSpPr>
        <p:spPr bwMode="auto">
          <a:xfrm rot="6215244">
            <a:off x="6408737" y="5016501"/>
            <a:ext cx="296863" cy="360362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5" name="Oval 17"/>
          <p:cNvSpPr>
            <a:spLocks noChangeArrowheads="1"/>
          </p:cNvSpPr>
          <p:nvPr/>
        </p:nvSpPr>
        <p:spPr bwMode="auto">
          <a:xfrm rot="6202236">
            <a:off x="1208088" y="5030788"/>
            <a:ext cx="1604962" cy="360362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6" name="Oval 18"/>
          <p:cNvSpPr>
            <a:spLocks noChangeArrowheads="1"/>
          </p:cNvSpPr>
          <p:nvPr/>
        </p:nvSpPr>
        <p:spPr bwMode="auto">
          <a:xfrm rot="6215244">
            <a:off x="1866901" y="5037137"/>
            <a:ext cx="296862" cy="360363"/>
          </a:xfrm>
          <a:prstGeom prst="ellips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>
            <a:off x="1979613" y="5200650"/>
            <a:ext cx="151288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>
            <a:off x="6588125" y="5200650"/>
            <a:ext cx="158432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89" name="Line 21"/>
          <p:cNvSpPr>
            <a:spLocks noChangeShapeType="1"/>
          </p:cNvSpPr>
          <p:nvPr/>
        </p:nvSpPr>
        <p:spPr bwMode="auto">
          <a:xfrm flipV="1">
            <a:off x="1979613" y="4467225"/>
            <a:ext cx="215900" cy="7207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 flipH="1" flipV="1">
            <a:off x="6372225" y="5056188"/>
            <a:ext cx="215900" cy="144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1" name="Text Box 23"/>
          <p:cNvSpPr txBox="1">
            <a:spLocks noChangeArrowheads="1"/>
          </p:cNvSpPr>
          <p:nvPr/>
        </p:nvSpPr>
        <p:spPr bwMode="auto">
          <a:xfrm>
            <a:off x="2478088" y="4833938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入射光</a:t>
            </a:r>
          </a:p>
        </p:txBody>
      </p:sp>
      <p:sp>
        <p:nvSpPr>
          <p:cNvPr id="83992" name="Text Box 24"/>
          <p:cNvSpPr txBox="1">
            <a:spLocks noChangeArrowheads="1"/>
          </p:cNvSpPr>
          <p:nvPr/>
        </p:nvSpPr>
        <p:spPr bwMode="auto">
          <a:xfrm>
            <a:off x="7086600" y="4833938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入射光</a:t>
            </a:r>
          </a:p>
        </p:txBody>
      </p:sp>
      <p:sp>
        <p:nvSpPr>
          <p:cNvPr id="83993" name="AutoShape 25"/>
          <p:cNvSpPr>
            <a:spLocks noChangeArrowheads="1"/>
          </p:cNvSpPr>
          <p:nvPr/>
        </p:nvSpPr>
        <p:spPr bwMode="auto">
          <a:xfrm rot="3002849">
            <a:off x="1548606" y="4336257"/>
            <a:ext cx="503237" cy="215900"/>
          </a:xfrm>
          <a:prstGeom prst="rightArrow">
            <a:avLst>
              <a:gd name="adj1" fmla="val 50000"/>
              <a:gd name="adj2" fmla="val 58272"/>
            </a:avLst>
          </a:prstGeom>
          <a:solidFill>
            <a:srgbClr val="FFCC00">
              <a:alpha val="89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4" name="AutoShape 26"/>
          <p:cNvSpPr>
            <a:spLocks noChangeArrowheads="1"/>
          </p:cNvSpPr>
          <p:nvPr/>
        </p:nvSpPr>
        <p:spPr bwMode="auto">
          <a:xfrm rot="3115486">
            <a:off x="5868194" y="4336257"/>
            <a:ext cx="503237" cy="215900"/>
          </a:xfrm>
          <a:prstGeom prst="rightArrow">
            <a:avLst>
              <a:gd name="adj1" fmla="val 50000"/>
              <a:gd name="adj2" fmla="val 58272"/>
            </a:avLst>
          </a:prstGeom>
          <a:solidFill>
            <a:srgbClr val="FFCC00">
              <a:alpha val="89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5" name="Text Box 27"/>
          <p:cNvSpPr txBox="1">
            <a:spLocks noChangeArrowheads="1"/>
          </p:cNvSpPr>
          <p:nvPr/>
        </p:nvSpPr>
        <p:spPr bwMode="auto">
          <a:xfrm>
            <a:off x="1470025" y="5981700"/>
            <a:ext cx="2478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光感受到的折射率為</a:t>
            </a: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</a:t>
            </a:r>
            <a:r>
              <a:rPr lang="en-US" altLang="zh-TW" baseline="-25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</a:t>
            </a:r>
          </a:p>
        </p:txBody>
      </p:sp>
      <p:sp>
        <p:nvSpPr>
          <p:cNvPr id="83996" name="Text Box 28"/>
          <p:cNvSpPr txBox="1">
            <a:spLocks noChangeArrowheads="1"/>
          </p:cNvSpPr>
          <p:nvPr/>
        </p:nvSpPr>
        <p:spPr bwMode="auto">
          <a:xfrm>
            <a:off x="5981700" y="5981700"/>
            <a:ext cx="2481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光感受到的折射率為</a:t>
            </a: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</a:t>
            </a:r>
            <a:r>
              <a:rPr lang="en-US" altLang="zh-TW" baseline="-25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</a:t>
            </a:r>
          </a:p>
        </p:txBody>
      </p:sp>
      <p:sp>
        <p:nvSpPr>
          <p:cNvPr id="83997" name="Text Box 29"/>
          <p:cNvSpPr txBox="1">
            <a:spLocks noChangeArrowheads="1"/>
          </p:cNvSpPr>
          <p:nvPr/>
        </p:nvSpPr>
        <p:spPr bwMode="auto">
          <a:xfrm>
            <a:off x="2051050" y="4221163"/>
            <a:ext cx="649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</a:t>
            </a:r>
          </a:p>
        </p:txBody>
      </p:sp>
      <p:sp>
        <p:nvSpPr>
          <p:cNvPr id="83998" name="Line 30"/>
          <p:cNvSpPr>
            <a:spLocks noChangeShapeType="1"/>
          </p:cNvSpPr>
          <p:nvPr/>
        </p:nvSpPr>
        <p:spPr bwMode="auto">
          <a:xfrm>
            <a:off x="2268538" y="4259263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999" name="Line 31"/>
          <p:cNvSpPr>
            <a:spLocks noChangeShapeType="1"/>
          </p:cNvSpPr>
          <p:nvPr/>
        </p:nvSpPr>
        <p:spPr bwMode="auto">
          <a:xfrm>
            <a:off x="2420938" y="4230688"/>
            <a:ext cx="63500" cy="23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0" name="Text Box 32"/>
          <p:cNvSpPr txBox="1">
            <a:spLocks noChangeArrowheads="1"/>
          </p:cNvSpPr>
          <p:nvPr/>
        </p:nvSpPr>
        <p:spPr bwMode="auto">
          <a:xfrm>
            <a:off x="5938838" y="4868863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</a:t>
            </a:r>
          </a:p>
        </p:txBody>
      </p:sp>
      <p:sp>
        <p:nvSpPr>
          <p:cNvPr id="84001" name="Line 33"/>
          <p:cNvSpPr>
            <a:spLocks noChangeShapeType="1"/>
          </p:cNvSpPr>
          <p:nvPr/>
        </p:nvSpPr>
        <p:spPr bwMode="auto">
          <a:xfrm>
            <a:off x="6156325" y="4906963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4002" name="Line 34"/>
          <p:cNvSpPr>
            <a:spLocks noChangeShapeType="1"/>
          </p:cNvSpPr>
          <p:nvPr/>
        </p:nvSpPr>
        <p:spPr bwMode="auto">
          <a:xfrm>
            <a:off x="6308725" y="4878388"/>
            <a:ext cx="63500" cy="23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EF601E00-431D-4B4A-8B98-3409D6E19C44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84994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1311275" y="-26988"/>
            <a:ext cx="8229600" cy="11430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6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Optical Performance of E-mode &amp; O-mode</a:t>
            </a:r>
          </a:p>
        </p:txBody>
      </p:sp>
      <p:pic>
        <p:nvPicPr>
          <p:cNvPr id="85033" name="Picture 4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157663"/>
            <a:ext cx="1335088" cy="1000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035" name="Picture 4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1989138"/>
            <a:ext cx="1335087" cy="1000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5288" y="5589588"/>
            <a:ext cx="6769100" cy="647700"/>
          </a:xfrm>
          <a:prstGeom prst="rect">
            <a:avLst/>
          </a:prstGeom>
          <a:solidFill>
            <a:srgbClr val="FFCC0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466725" y="5662613"/>
            <a:ext cx="6553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一般對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Normal film, E-mode &amp; O-mode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依需求做選擇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目前 皆採用 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EWV film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搭配  </a:t>
            </a:r>
            <a:r>
              <a:rPr lang="en-US" altLang="zh-TW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O-Mode </a:t>
            </a:r>
            <a:r>
              <a:rPr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設計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684213" y="620713"/>
            <a:ext cx="3829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Ex: INL 19”W TN </a:t>
            </a:r>
            <a:r>
              <a:rPr lang="en-US" altLang="zh-TW" sz="200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Simulation                         </a:t>
            </a:r>
          </a:p>
        </p:txBody>
      </p:sp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"/>
          <a:stretch>
            <a:fillRect/>
          </a:stretch>
        </p:blipFill>
        <p:spPr bwMode="auto">
          <a:xfrm>
            <a:off x="866775" y="4149725"/>
            <a:ext cx="1352550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500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"/>
          <a:stretch>
            <a:fillRect/>
          </a:stretch>
        </p:blipFill>
        <p:spPr bwMode="auto">
          <a:xfrm>
            <a:off x="917575" y="1989138"/>
            <a:ext cx="1290638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500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0"/>
          <a:stretch>
            <a:fillRect/>
          </a:stretch>
        </p:blipFill>
        <p:spPr bwMode="auto">
          <a:xfrm>
            <a:off x="3143250" y="4152900"/>
            <a:ext cx="1414463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500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4"/>
          <a:stretch>
            <a:fillRect/>
          </a:stretch>
        </p:blipFill>
        <p:spPr bwMode="auto">
          <a:xfrm>
            <a:off x="3233738" y="1941513"/>
            <a:ext cx="1352550" cy="110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500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"/>
          <a:stretch>
            <a:fillRect/>
          </a:stretch>
        </p:blipFill>
        <p:spPr bwMode="auto">
          <a:xfrm>
            <a:off x="917575" y="3070225"/>
            <a:ext cx="1290638" cy="105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500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5"/>
          <a:stretch>
            <a:fillRect/>
          </a:stretch>
        </p:blipFill>
        <p:spPr bwMode="auto">
          <a:xfrm>
            <a:off x="3209925" y="3051175"/>
            <a:ext cx="1352550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325438" y="1052513"/>
            <a:ext cx="2447925" cy="4248150"/>
          </a:xfrm>
          <a:prstGeom prst="rect">
            <a:avLst/>
          </a:prstGeom>
          <a:solidFill>
            <a:srgbClr val="FF99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5013" name="Rectangle 21"/>
          <p:cNvSpPr>
            <a:spLocks noChangeArrowheads="1"/>
          </p:cNvSpPr>
          <p:nvPr/>
        </p:nvSpPr>
        <p:spPr bwMode="auto">
          <a:xfrm>
            <a:off x="2916238" y="1052513"/>
            <a:ext cx="2090737" cy="4248150"/>
          </a:xfrm>
          <a:prstGeom prst="rect">
            <a:avLst/>
          </a:prstGeom>
          <a:solidFill>
            <a:srgbClr val="FFCC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5015" name="Text Box 23"/>
          <p:cNvSpPr txBox="1">
            <a:spLocks noChangeArrowheads="1"/>
          </p:cNvSpPr>
          <p:nvPr/>
        </p:nvSpPr>
        <p:spPr bwMode="auto">
          <a:xfrm>
            <a:off x="179388" y="3344863"/>
            <a:ext cx="865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2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暗態分布</a:t>
            </a:r>
            <a:r>
              <a:rPr lang="en-US" altLang="zh-TW" sz="12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cone</a:t>
            </a:r>
            <a:r>
              <a:rPr lang="zh-TW" altLang="en-US" sz="12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圖</a:t>
            </a:r>
          </a:p>
        </p:txBody>
      </p:sp>
      <p:sp>
        <p:nvSpPr>
          <p:cNvPr id="85016" name="Text Box 24"/>
          <p:cNvSpPr txBox="1">
            <a:spLocks noChangeArrowheads="1"/>
          </p:cNvSpPr>
          <p:nvPr/>
        </p:nvSpPr>
        <p:spPr bwMode="auto">
          <a:xfrm>
            <a:off x="180975" y="2286000"/>
            <a:ext cx="865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2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亮態分布</a:t>
            </a:r>
            <a:r>
              <a:rPr lang="en-US" altLang="zh-TW" sz="12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cone</a:t>
            </a:r>
            <a:r>
              <a:rPr lang="zh-TW" altLang="en-US" sz="12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圖</a:t>
            </a:r>
          </a:p>
        </p:txBody>
      </p:sp>
      <p:sp>
        <p:nvSpPr>
          <p:cNvPr id="85017" name="Text Box 25"/>
          <p:cNvSpPr txBox="1">
            <a:spLocks noChangeArrowheads="1"/>
          </p:cNvSpPr>
          <p:nvPr/>
        </p:nvSpPr>
        <p:spPr bwMode="auto">
          <a:xfrm>
            <a:off x="180975" y="4475163"/>
            <a:ext cx="86518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zh-TW" altLang="en-US" sz="12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視角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altLang="zh-TW" sz="12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cone</a:t>
            </a:r>
            <a:r>
              <a:rPr lang="zh-TW" altLang="en-US" sz="12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圖</a:t>
            </a:r>
          </a:p>
        </p:txBody>
      </p:sp>
      <p:sp>
        <p:nvSpPr>
          <p:cNvPr id="85018" name="Rectangle 26"/>
          <p:cNvSpPr>
            <a:spLocks noChangeArrowheads="1"/>
          </p:cNvSpPr>
          <p:nvPr/>
        </p:nvSpPr>
        <p:spPr bwMode="auto">
          <a:xfrm>
            <a:off x="757238" y="1123950"/>
            <a:ext cx="1655762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5019" name="Text Box 27"/>
          <p:cNvSpPr txBox="1">
            <a:spLocks noChangeArrowheads="1"/>
          </p:cNvSpPr>
          <p:nvPr/>
        </p:nvSpPr>
        <p:spPr bwMode="auto">
          <a:xfrm>
            <a:off x="612775" y="1123950"/>
            <a:ext cx="1944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E-mode</a:t>
            </a:r>
          </a:p>
        </p:txBody>
      </p:sp>
      <p:sp>
        <p:nvSpPr>
          <p:cNvPr id="85020" name="Rectangle 28"/>
          <p:cNvSpPr>
            <a:spLocks noChangeArrowheads="1"/>
          </p:cNvSpPr>
          <p:nvPr/>
        </p:nvSpPr>
        <p:spPr bwMode="auto">
          <a:xfrm>
            <a:off x="3133725" y="1123950"/>
            <a:ext cx="1655763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5021" name="Text Box 29"/>
          <p:cNvSpPr txBox="1">
            <a:spLocks noChangeArrowheads="1"/>
          </p:cNvSpPr>
          <p:nvPr/>
        </p:nvSpPr>
        <p:spPr bwMode="auto">
          <a:xfrm>
            <a:off x="2989263" y="1125538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O-mode</a:t>
            </a:r>
          </a:p>
        </p:txBody>
      </p:sp>
      <p:sp>
        <p:nvSpPr>
          <p:cNvPr id="85022" name="Text Box 30"/>
          <p:cNvSpPr txBox="1">
            <a:spLocks noChangeArrowheads="1"/>
          </p:cNvSpPr>
          <p:nvPr/>
        </p:nvSpPr>
        <p:spPr bwMode="auto">
          <a:xfrm>
            <a:off x="612775" y="1547813"/>
            <a:ext cx="19446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搭配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Normal film</a:t>
            </a:r>
          </a:p>
        </p:txBody>
      </p:sp>
      <p:sp>
        <p:nvSpPr>
          <p:cNvPr id="85023" name="Text Box 31"/>
          <p:cNvSpPr txBox="1">
            <a:spLocks noChangeArrowheads="1"/>
          </p:cNvSpPr>
          <p:nvPr/>
        </p:nvSpPr>
        <p:spPr bwMode="auto">
          <a:xfrm>
            <a:off x="2917825" y="1547813"/>
            <a:ext cx="19446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搭配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Normal film</a:t>
            </a:r>
          </a:p>
        </p:txBody>
      </p:sp>
      <p:pic>
        <p:nvPicPr>
          <p:cNvPr id="85037" name="Picture 4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3005138"/>
            <a:ext cx="1335088" cy="1000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039" name="Rectangle 47"/>
          <p:cNvSpPr>
            <a:spLocks noChangeArrowheads="1"/>
          </p:cNvSpPr>
          <p:nvPr/>
        </p:nvSpPr>
        <p:spPr bwMode="auto">
          <a:xfrm>
            <a:off x="5649913" y="1052513"/>
            <a:ext cx="2090737" cy="4248150"/>
          </a:xfrm>
          <a:prstGeom prst="rect">
            <a:avLst/>
          </a:prstGeom>
          <a:solidFill>
            <a:srgbClr val="FFCC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5040" name="Rectangle 48"/>
          <p:cNvSpPr>
            <a:spLocks noChangeArrowheads="1"/>
          </p:cNvSpPr>
          <p:nvPr/>
        </p:nvSpPr>
        <p:spPr bwMode="auto">
          <a:xfrm>
            <a:off x="5867400" y="1123950"/>
            <a:ext cx="1655763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5041" name="Text Box 49"/>
          <p:cNvSpPr txBox="1">
            <a:spLocks noChangeArrowheads="1"/>
          </p:cNvSpPr>
          <p:nvPr/>
        </p:nvSpPr>
        <p:spPr bwMode="auto">
          <a:xfrm>
            <a:off x="5722938" y="1125538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O-mode</a:t>
            </a:r>
          </a:p>
        </p:txBody>
      </p:sp>
      <p:sp>
        <p:nvSpPr>
          <p:cNvPr id="85042" name="Text Box 50"/>
          <p:cNvSpPr txBox="1">
            <a:spLocks noChangeArrowheads="1"/>
          </p:cNvSpPr>
          <p:nvPr/>
        </p:nvSpPr>
        <p:spPr bwMode="auto">
          <a:xfrm>
            <a:off x="5651500" y="1547813"/>
            <a:ext cx="19446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搭配 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EWV film</a:t>
            </a:r>
          </a:p>
        </p:txBody>
      </p:sp>
      <p:sp>
        <p:nvSpPr>
          <p:cNvPr id="85043" name="Text Box 51"/>
          <p:cNvSpPr txBox="1">
            <a:spLocks noChangeArrowheads="1"/>
          </p:cNvSpPr>
          <p:nvPr/>
        </p:nvSpPr>
        <p:spPr bwMode="auto">
          <a:xfrm>
            <a:off x="4919663" y="620713"/>
            <a:ext cx="3829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Ex: INL  9”D TN </a:t>
            </a:r>
            <a:r>
              <a:rPr lang="zh-TW" altLang="en-US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實際量測</a:t>
            </a:r>
            <a:r>
              <a:rPr lang="zh-TW" altLang="en-US" sz="200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B65DB68D-8DCB-42AF-B467-8A4804EE04AB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23850" y="620713"/>
            <a:ext cx="4248150" cy="5903912"/>
          </a:xfrm>
          <a:prstGeom prst="rect">
            <a:avLst/>
          </a:prstGeom>
          <a:solidFill>
            <a:srgbClr val="FF99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4714875" y="620713"/>
            <a:ext cx="4105275" cy="5903912"/>
          </a:xfrm>
          <a:prstGeom prst="rect">
            <a:avLst/>
          </a:prstGeom>
          <a:solidFill>
            <a:srgbClr val="FFCC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323850" y="1065213"/>
            <a:ext cx="42481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628650"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en-US" b="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  <a:p>
            <a:pPr eaLnBrk="1" hangingPunct="1"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定義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液晶層前後偏光片的軸向相互</a:t>
            </a:r>
            <a:r>
              <a:rPr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平行</a:t>
            </a:r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4787900" y="1477963"/>
            <a:ext cx="4537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Ins="0">
            <a:spAutoFit/>
          </a:bodyPr>
          <a:lstStyle>
            <a:lvl1pPr marL="261938" indent="-261938"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628650"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74625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定義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: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液晶層前後偏光片的軸向相互</a:t>
            </a:r>
            <a:r>
              <a:rPr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垂直</a:t>
            </a:r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1878013" y="836613"/>
            <a:ext cx="1295400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1547813" y="836613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NB</a:t>
            </a: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6126163" y="836613"/>
            <a:ext cx="1223962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5795963" y="836613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NW</a:t>
            </a:r>
          </a:p>
        </p:txBody>
      </p:sp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323850" y="115888"/>
            <a:ext cx="6923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NB &amp; NW operation</a:t>
            </a:r>
          </a:p>
        </p:txBody>
      </p:sp>
      <p:grpSp>
        <p:nvGrpSpPr>
          <p:cNvPr id="88075" name="Group 11"/>
          <p:cNvGrpSpPr>
            <a:grpSpLocks/>
          </p:cNvGrpSpPr>
          <p:nvPr/>
        </p:nvGrpSpPr>
        <p:grpSpPr bwMode="auto">
          <a:xfrm>
            <a:off x="395288" y="2401888"/>
            <a:ext cx="3781425" cy="1458912"/>
            <a:chOff x="249" y="1513"/>
            <a:chExt cx="2382" cy="919"/>
          </a:xfrm>
        </p:grpSpPr>
        <p:grpSp>
          <p:nvGrpSpPr>
            <p:cNvPr id="88076" name="Group 12"/>
            <p:cNvGrpSpPr>
              <a:grpSpLocks/>
            </p:cNvGrpSpPr>
            <p:nvPr/>
          </p:nvGrpSpPr>
          <p:grpSpPr bwMode="auto">
            <a:xfrm>
              <a:off x="441" y="1513"/>
              <a:ext cx="2190" cy="759"/>
              <a:chOff x="664" y="2523"/>
              <a:chExt cx="2660" cy="920"/>
            </a:xfrm>
          </p:grpSpPr>
          <p:grpSp>
            <p:nvGrpSpPr>
              <p:cNvPr id="88077" name="Group 13"/>
              <p:cNvGrpSpPr>
                <a:grpSpLocks/>
              </p:cNvGrpSpPr>
              <p:nvPr/>
            </p:nvGrpSpPr>
            <p:grpSpPr bwMode="auto">
              <a:xfrm>
                <a:off x="1085" y="2605"/>
                <a:ext cx="1692" cy="795"/>
                <a:chOff x="1111" y="1797"/>
                <a:chExt cx="1950" cy="998"/>
              </a:xfrm>
            </p:grpSpPr>
            <p:grpSp>
              <p:nvGrpSpPr>
                <p:cNvPr id="88078" name="Group 14"/>
                <p:cNvGrpSpPr>
                  <a:grpSpLocks/>
                </p:cNvGrpSpPr>
                <p:nvPr/>
              </p:nvGrpSpPr>
              <p:grpSpPr bwMode="auto">
                <a:xfrm>
                  <a:off x="1111" y="1797"/>
                  <a:ext cx="1950" cy="998"/>
                  <a:chOff x="1202" y="1661"/>
                  <a:chExt cx="2494" cy="1225"/>
                </a:xfrm>
              </p:grpSpPr>
              <p:sp>
                <p:nvSpPr>
                  <p:cNvPr id="88079" name="AutoShape 15"/>
                  <p:cNvSpPr>
                    <a:spLocks noChangeArrowheads="1"/>
                  </p:cNvSpPr>
                  <p:nvPr/>
                </p:nvSpPr>
                <p:spPr bwMode="auto">
                  <a:xfrm>
                    <a:off x="1202" y="1661"/>
                    <a:ext cx="2494" cy="1225"/>
                  </a:xfrm>
                  <a:prstGeom prst="cube">
                    <a:avLst>
                      <a:gd name="adj" fmla="val 29468"/>
                    </a:avLst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080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565" y="1661"/>
                    <a:ext cx="0" cy="86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081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565" y="2523"/>
                    <a:ext cx="2131" cy="9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082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02" y="2523"/>
                    <a:ext cx="363" cy="363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083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383" y="2296"/>
                    <a:ext cx="217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084" name="Line 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2" y="1706"/>
                    <a:ext cx="363" cy="1134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08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3334" y="2024"/>
                    <a:ext cx="317" cy="499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8808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184" y="2115"/>
                  <a:ext cx="137" cy="40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087" name="Line 23"/>
                <p:cNvSpPr>
                  <a:spLocks noChangeShapeType="1"/>
                </p:cNvSpPr>
                <p:nvPr/>
              </p:nvSpPr>
              <p:spPr bwMode="auto">
                <a:xfrm>
                  <a:off x="2109" y="2160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088" name="Line 24"/>
                <p:cNvSpPr>
                  <a:spLocks noChangeShapeType="1"/>
                </p:cNvSpPr>
                <p:nvPr/>
              </p:nvSpPr>
              <p:spPr bwMode="auto">
                <a:xfrm rot="480000">
                  <a:off x="1791" y="2160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089" name="Line 25"/>
                <p:cNvSpPr>
                  <a:spLocks noChangeShapeType="1"/>
                </p:cNvSpPr>
                <p:nvPr/>
              </p:nvSpPr>
              <p:spPr bwMode="auto">
                <a:xfrm rot="900000">
                  <a:off x="1492" y="2151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090" name="Line 26"/>
                <p:cNvSpPr>
                  <a:spLocks noChangeShapeType="1"/>
                </p:cNvSpPr>
                <p:nvPr/>
              </p:nvSpPr>
              <p:spPr bwMode="auto">
                <a:xfrm rot="21120000">
                  <a:off x="2426" y="2160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091" name="Line 27"/>
                <p:cNvSpPr>
                  <a:spLocks noChangeShapeType="1"/>
                </p:cNvSpPr>
                <p:nvPr/>
              </p:nvSpPr>
              <p:spPr bwMode="auto">
                <a:xfrm rot="20700000">
                  <a:off x="2699" y="2151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092" name="Line 28"/>
                <p:cNvSpPr>
                  <a:spLocks noChangeShapeType="1"/>
                </p:cNvSpPr>
                <p:nvPr/>
              </p:nvSpPr>
              <p:spPr bwMode="auto">
                <a:xfrm rot="360000">
                  <a:off x="2835" y="2214"/>
                  <a:ext cx="181" cy="22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88093" name="AutoShape 29"/>
              <p:cNvSpPr>
                <a:spLocks noChangeArrowheads="1"/>
              </p:cNvSpPr>
              <p:nvPr/>
            </p:nvSpPr>
            <p:spPr bwMode="auto">
              <a:xfrm rot="-2753610">
                <a:off x="2598" y="2694"/>
                <a:ext cx="898" cy="555"/>
              </a:xfrm>
              <a:prstGeom prst="parallelogram">
                <a:avLst>
                  <a:gd name="adj" fmla="val 93845"/>
                </a:avLst>
              </a:prstGeom>
              <a:noFill/>
              <a:ln w="9525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8094" name="AutoShape 30"/>
              <p:cNvSpPr>
                <a:spLocks noChangeArrowheads="1"/>
              </p:cNvSpPr>
              <p:nvPr/>
            </p:nvSpPr>
            <p:spPr bwMode="auto">
              <a:xfrm rot="-2753610">
                <a:off x="493" y="2711"/>
                <a:ext cx="898" cy="555"/>
              </a:xfrm>
              <a:prstGeom prst="parallelogram">
                <a:avLst>
                  <a:gd name="adj" fmla="val 93845"/>
                </a:avLst>
              </a:prstGeom>
              <a:noFill/>
              <a:ln w="9525" algn="ctr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8095" name="Line 31"/>
              <p:cNvSpPr>
                <a:spLocks noChangeShapeType="1"/>
              </p:cNvSpPr>
              <p:nvPr/>
            </p:nvSpPr>
            <p:spPr bwMode="auto">
              <a:xfrm flipH="1">
                <a:off x="822" y="2540"/>
                <a:ext cx="236" cy="90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lgDash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8096" name="Line 32"/>
              <p:cNvSpPr>
                <a:spLocks noChangeShapeType="1"/>
              </p:cNvSpPr>
              <p:nvPr/>
            </p:nvSpPr>
            <p:spPr bwMode="auto">
              <a:xfrm flipH="1">
                <a:off x="2980" y="2559"/>
                <a:ext cx="136" cy="81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prstDash val="dash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88097" name="Line 33"/>
            <p:cNvSpPr>
              <a:spLocks noChangeShapeType="1"/>
            </p:cNvSpPr>
            <p:nvPr/>
          </p:nvSpPr>
          <p:spPr bwMode="auto">
            <a:xfrm>
              <a:off x="657" y="1921"/>
              <a:ext cx="26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8" name="Line 34"/>
            <p:cNvSpPr>
              <a:spLocks noChangeShapeType="1"/>
            </p:cNvSpPr>
            <p:nvPr/>
          </p:nvSpPr>
          <p:spPr bwMode="auto">
            <a:xfrm>
              <a:off x="2084" y="1921"/>
              <a:ext cx="194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099" name="Line 35"/>
            <p:cNvSpPr>
              <a:spLocks noChangeShapeType="1"/>
            </p:cNvSpPr>
            <p:nvPr/>
          </p:nvSpPr>
          <p:spPr bwMode="auto">
            <a:xfrm>
              <a:off x="249" y="1938"/>
              <a:ext cx="291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8100" name="Text Box 36"/>
            <p:cNvSpPr txBox="1">
              <a:spLocks noChangeArrowheads="1"/>
            </p:cNvSpPr>
            <p:nvPr/>
          </p:nvSpPr>
          <p:spPr bwMode="auto">
            <a:xfrm>
              <a:off x="658" y="2258"/>
              <a:ext cx="40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2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Z=0</a:t>
              </a:r>
            </a:p>
          </p:txBody>
        </p:sp>
        <p:sp>
          <p:nvSpPr>
            <p:cNvPr id="88101" name="Text Box 37"/>
            <p:cNvSpPr txBox="1">
              <a:spLocks noChangeArrowheads="1"/>
            </p:cNvSpPr>
            <p:nvPr/>
          </p:nvSpPr>
          <p:spPr bwMode="auto">
            <a:xfrm>
              <a:off x="1729" y="2258"/>
              <a:ext cx="408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12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Z=d</a:t>
              </a:r>
            </a:p>
          </p:txBody>
        </p:sp>
      </p:grpSp>
      <p:grpSp>
        <p:nvGrpSpPr>
          <p:cNvPr id="88102" name="Group 38"/>
          <p:cNvGrpSpPr>
            <a:grpSpLocks/>
          </p:cNvGrpSpPr>
          <p:nvPr/>
        </p:nvGrpSpPr>
        <p:grpSpPr bwMode="auto">
          <a:xfrm>
            <a:off x="4657725" y="2378075"/>
            <a:ext cx="4178300" cy="1557338"/>
            <a:chOff x="794" y="1434"/>
            <a:chExt cx="2494" cy="882"/>
          </a:xfrm>
        </p:grpSpPr>
        <p:grpSp>
          <p:nvGrpSpPr>
            <p:cNvPr id="88103" name="Group 39"/>
            <p:cNvGrpSpPr>
              <a:grpSpLocks/>
            </p:cNvGrpSpPr>
            <p:nvPr/>
          </p:nvGrpSpPr>
          <p:grpSpPr bwMode="auto">
            <a:xfrm>
              <a:off x="884" y="1434"/>
              <a:ext cx="2268" cy="823"/>
              <a:chOff x="567" y="1389"/>
              <a:chExt cx="2268" cy="823"/>
            </a:xfrm>
          </p:grpSpPr>
          <p:grpSp>
            <p:nvGrpSpPr>
              <p:cNvPr id="88104" name="Group 40"/>
              <p:cNvGrpSpPr>
                <a:grpSpLocks/>
              </p:cNvGrpSpPr>
              <p:nvPr/>
            </p:nvGrpSpPr>
            <p:grpSpPr bwMode="auto">
              <a:xfrm>
                <a:off x="1065" y="1449"/>
                <a:ext cx="1290" cy="577"/>
                <a:chOff x="1111" y="1797"/>
                <a:chExt cx="1950" cy="998"/>
              </a:xfrm>
            </p:grpSpPr>
            <p:grpSp>
              <p:nvGrpSpPr>
                <p:cNvPr id="88105" name="Group 41"/>
                <p:cNvGrpSpPr>
                  <a:grpSpLocks/>
                </p:cNvGrpSpPr>
                <p:nvPr/>
              </p:nvGrpSpPr>
              <p:grpSpPr bwMode="auto">
                <a:xfrm>
                  <a:off x="1111" y="1797"/>
                  <a:ext cx="1950" cy="998"/>
                  <a:chOff x="1202" y="1661"/>
                  <a:chExt cx="2494" cy="1225"/>
                </a:xfrm>
              </p:grpSpPr>
              <p:sp>
                <p:nvSpPr>
                  <p:cNvPr id="88106" name="AutoShape 42"/>
                  <p:cNvSpPr>
                    <a:spLocks noChangeArrowheads="1"/>
                  </p:cNvSpPr>
                  <p:nvPr/>
                </p:nvSpPr>
                <p:spPr bwMode="auto">
                  <a:xfrm>
                    <a:off x="1202" y="1661"/>
                    <a:ext cx="2494" cy="1225"/>
                  </a:xfrm>
                  <a:prstGeom prst="cube">
                    <a:avLst>
                      <a:gd name="adj" fmla="val 29468"/>
                    </a:avLst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107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1565" y="1661"/>
                    <a:ext cx="0" cy="86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108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1565" y="2523"/>
                    <a:ext cx="2131" cy="9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109" name="Line 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02" y="2523"/>
                    <a:ext cx="363" cy="363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110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383" y="2296"/>
                    <a:ext cx="217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111" name="Line 4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2" y="1706"/>
                    <a:ext cx="363" cy="1134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88112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334" y="2024"/>
                    <a:ext cx="317" cy="499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88113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84" y="2115"/>
                  <a:ext cx="137" cy="40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114" name="Line 50"/>
                <p:cNvSpPr>
                  <a:spLocks noChangeShapeType="1"/>
                </p:cNvSpPr>
                <p:nvPr/>
              </p:nvSpPr>
              <p:spPr bwMode="auto">
                <a:xfrm>
                  <a:off x="2109" y="2160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115" name="Line 51"/>
                <p:cNvSpPr>
                  <a:spLocks noChangeShapeType="1"/>
                </p:cNvSpPr>
                <p:nvPr/>
              </p:nvSpPr>
              <p:spPr bwMode="auto">
                <a:xfrm rot="480000">
                  <a:off x="1791" y="2160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116" name="Line 52"/>
                <p:cNvSpPr>
                  <a:spLocks noChangeShapeType="1"/>
                </p:cNvSpPr>
                <p:nvPr/>
              </p:nvSpPr>
              <p:spPr bwMode="auto">
                <a:xfrm rot="900000">
                  <a:off x="1492" y="2151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117" name="Line 53"/>
                <p:cNvSpPr>
                  <a:spLocks noChangeShapeType="1"/>
                </p:cNvSpPr>
                <p:nvPr/>
              </p:nvSpPr>
              <p:spPr bwMode="auto">
                <a:xfrm rot="21120000">
                  <a:off x="2426" y="2160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118" name="Line 54"/>
                <p:cNvSpPr>
                  <a:spLocks noChangeShapeType="1"/>
                </p:cNvSpPr>
                <p:nvPr/>
              </p:nvSpPr>
              <p:spPr bwMode="auto">
                <a:xfrm rot="20700000">
                  <a:off x="2699" y="2151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119" name="Line 55"/>
                <p:cNvSpPr>
                  <a:spLocks noChangeShapeType="1"/>
                </p:cNvSpPr>
                <p:nvPr/>
              </p:nvSpPr>
              <p:spPr bwMode="auto">
                <a:xfrm rot="360000">
                  <a:off x="2835" y="2214"/>
                  <a:ext cx="181" cy="22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8120" name="Group 56"/>
              <p:cNvGrpSpPr>
                <a:grpSpLocks/>
              </p:cNvGrpSpPr>
              <p:nvPr/>
            </p:nvGrpSpPr>
            <p:grpSpPr bwMode="auto">
              <a:xfrm>
                <a:off x="629" y="1401"/>
                <a:ext cx="653" cy="656"/>
                <a:chOff x="629" y="1401"/>
                <a:chExt cx="653" cy="656"/>
              </a:xfrm>
            </p:grpSpPr>
            <p:sp>
              <p:nvSpPr>
                <p:cNvPr id="88121" name="AutoShape 57"/>
                <p:cNvSpPr>
                  <a:spLocks noChangeArrowheads="1"/>
                </p:cNvSpPr>
                <p:nvPr/>
              </p:nvSpPr>
              <p:spPr bwMode="auto">
                <a:xfrm rot="-2575995">
                  <a:off x="629" y="1516"/>
                  <a:ext cx="653" cy="423"/>
                </a:xfrm>
                <a:prstGeom prst="parallelogram">
                  <a:avLst>
                    <a:gd name="adj" fmla="val 95783"/>
                  </a:avLst>
                </a:prstGeom>
                <a:noFill/>
                <a:ln w="9525" algn="ctr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122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864" y="1401"/>
                  <a:ext cx="180" cy="65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lgDash"/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8123" name="Group 59"/>
              <p:cNvGrpSpPr>
                <a:grpSpLocks/>
              </p:cNvGrpSpPr>
              <p:nvPr/>
            </p:nvGrpSpPr>
            <p:grpSpPr bwMode="auto">
              <a:xfrm>
                <a:off x="2349" y="1389"/>
                <a:ext cx="423" cy="652"/>
                <a:chOff x="2349" y="1389"/>
                <a:chExt cx="423" cy="652"/>
              </a:xfrm>
            </p:grpSpPr>
            <p:sp>
              <p:nvSpPr>
                <p:cNvPr id="88124" name="AutoShape 60"/>
                <p:cNvSpPr>
                  <a:spLocks noChangeArrowheads="1"/>
                </p:cNvSpPr>
                <p:nvPr/>
              </p:nvSpPr>
              <p:spPr bwMode="auto">
                <a:xfrm rot="-2753610">
                  <a:off x="2235" y="1503"/>
                  <a:ext cx="652" cy="423"/>
                </a:xfrm>
                <a:prstGeom prst="parallelogram">
                  <a:avLst>
                    <a:gd name="adj" fmla="val 89400"/>
                  </a:avLst>
                </a:prstGeom>
                <a:noFill/>
                <a:ln w="9525" algn="ctr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88125" name="Line 61"/>
                <p:cNvSpPr>
                  <a:spLocks noChangeShapeType="1"/>
                </p:cNvSpPr>
                <p:nvPr/>
              </p:nvSpPr>
              <p:spPr bwMode="auto">
                <a:xfrm>
                  <a:off x="2446" y="1554"/>
                  <a:ext cx="210" cy="31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dash"/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88126" name="Line 62"/>
              <p:cNvSpPr>
                <a:spLocks noChangeShapeType="1"/>
              </p:cNvSpPr>
              <p:nvPr/>
            </p:nvSpPr>
            <p:spPr bwMode="auto">
              <a:xfrm>
                <a:off x="945" y="174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8127" name="Line 63"/>
              <p:cNvSpPr>
                <a:spLocks noChangeShapeType="1"/>
              </p:cNvSpPr>
              <p:nvPr/>
            </p:nvSpPr>
            <p:spPr bwMode="auto">
              <a:xfrm>
                <a:off x="2266" y="1748"/>
                <a:ext cx="179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8128" name="Line 64"/>
              <p:cNvSpPr>
                <a:spLocks noChangeShapeType="1"/>
              </p:cNvSpPr>
              <p:nvPr/>
            </p:nvSpPr>
            <p:spPr bwMode="auto">
              <a:xfrm>
                <a:off x="2565" y="1737"/>
                <a:ext cx="2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8129" name="Line 65"/>
              <p:cNvSpPr>
                <a:spLocks noChangeShapeType="1"/>
              </p:cNvSpPr>
              <p:nvPr/>
            </p:nvSpPr>
            <p:spPr bwMode="auto">
              <a:xfrm>
                <a:off x="567" y="1763"/>
                <a:ext cx="2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88130" name="Text Box 66"/>
              <p:cNvSpPr txBox="1">
                <a:spLocks noChangeArrowheads="1"/>
              </p:cNvSpPr>
              <p:nvPr/>
            </p:nvSpPr>
            <p:spPr bwMode="auto">
              <a:xfrm>
                <a:off x="907" y="2015"/>
                <a:ext cx="390" cy="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200" b="0">
                    <a:solidFill>
                      <a:schemeClr val="accent2"/>
                    </a:solidFill>
                    <a:latin typeface="Tahoma" panose="020B0604030504040204" pitchFamily="34" charset="0"/>
                    <a:ea typeface="標楷體" panose="03000509000000000000" pitchFamily="65" charset="-120"/>
                  </a:rPr>
                  <a:t>Z=0</a:t>
                </a:r>
              </a:p>
            </p:txBody>
          </p:sp>
          <p:sp>
            <p:nvSpPr>
              <p:cNvPr id="88131" name="Text Box 67"/>
              <p:cNvSpPr txBox="1">
                <a:spLocks noChangeArrowheads="1"/>
              </p:cNvSpPr>
              <p:nvPr/>
            </p:nvSpPr>
            <p:spPr bwMode="auto">
              <a:xfrm>
                <a:off x="1980" y="2056"/>
                <a:ext cx="388" cy="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200" b="0">
                    <a:solidFill>
                      <a:schemeClr val="accent2"/>
                    </a:solidFill>
                    <a:latin typeface="Tahoma" panose="020B0604030504040204" pitchFamily="34" charset="0"/>
                    <a:ea typeface="標楷體" panose="03000509000000000000" pitchFamily="65" charset="-120"/>
                  </a:rPr>
                  <a:t>Z=d</a:t>
                </a:r>
              </a:p>
            </p:txBody>
          </p:sp>
        </p:grpSp>
        <p:sp>
          <p:nvSpPr>
            <p:cNvPr id="88132" name="Text Box 68"/>
            <p:cNvSpPr txBox="1">
              <a:spLocks noChangeArrowheads="1"/>
            </p:cNvSpPr>
            <p:nvPr/>
          </p:nvSpPr>
          <p:spPr bwMode="auto">
            <a:xfrm>
              <a:off x="794" y="2115"/>
              <a:ext cx="63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2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polarizer</a:t>
              </a:r>
            </a:p>
          </p:txBody>
        </p:sp>
        <p:sp>
          <p:nvSpPr>
            <p:cNvPr id="88133" name="Text Box 69"/>
            <p:cNvSpPr txBox="1">
              <a:spLocks noChangeArrowheads="1"/>
            </p:cNvSpPr>
            <p:nvPr/>
          </p:nvSpPr>
          <p:spPr bwMode="auto">
            <a:xfrm>
              <a:off x="2653" y="2160"/>
              <a:ext cx="635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2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analyzer</a:t>
              </a:r>
            </a:p>
          </p:txBody>
        </p:sp>
      </p:grpSp>
      <p:sp>
        <p:nvSpPr>
          <p:cNvPr id="88134" name="Text Box 70"/>
          <p:cNvSpPr txBox="1">
            <a:spLocks noChangeArrowheads="1"/>
          </p:cNvSpPr>
          <p:nvPr/>
        </p:nvSpPr>
        <p:spPr bwMode="auto">
          <a:xfrm>
            <a:off x="612775" y="4829175"/>
            <a:ext cx="3887788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NB (Normally Black)</a:t>
            </a:r>
          </a:p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V-off : Black state</a:t>
            </a:r>
          </a:p>
        </p:txBody>
      </p:sp>
      <p:sp>
        <p:nvSpPr>
          <p:cNvPr id="88135" name="Text Box 71"/>
          <p:cNvSpPr txBox="1">
            <a:spLocks noChangeArrowheads="1"/>
          </p:cNvSpPr>
          <p:nvPr/>
        </p:nvSpPr>
        <p:spPr bwMode="auto">
          <a:xfrm>
            <a:off x="6011863" y="4829175"/>
            <a:ext cx="3887787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NW (Normally White)</a:t>
            </a:r>
          </a:p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V-off : White state</a:t>
            </a:r>
          </a:p>
        </p:txBody>
      </p:sp>
      <p:pic>
        <p:nvPicPr>
          <p:cNvPr id="88136" name="Picture 72"/>
          <p:cNvPicPr>
            <a:picLocks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" b="-104"/>
          <a:stretch>
            <a:fillRect/>
          </a:stretch>
        </p:blipFill>
        <p:spPr bwMode="auto">
          <a:xfrm>
            <a:off x="3492500" y="4221163"/>
            <a:ext cx="2374900" cy="2301875"/>
          </a:xfrm>
          <a:noFill/>
          <a:ln algn="ctr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B3863803-8655-436C-822D-F4C8E6E268F2}" type="slidenum">
              <a:rPr lang="en-US" altLang="zh-TW"/>
              <a:pPr/>
              <a:t>13</a:t>
            </a:fld>
            <a:endParaRPr lang="en-US" altLang="zh-TW"/>
          </a:p>
        </p:txBody>
      </p:sp>
      <p:pic>
        <p:nvPicPr>
          <p:cNvPr id="91138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" b="-56"/>
          <a:stretch>
            <a:fillRect/>
          </a:stretch>
        </p:blipFill>
        <p:spPr bwMode="auto">
          <a:xfrm>
            <a:off x="4443413" y="1052513"/>
            <a:ext cx="4700587" cy="2817812"/>
          </a:xfrm>
          <a:gradFill rotWithShape="1">
            <a:gsLst>
              <a:gs pos="0">
                <a:srgbClr val="FFFFFF">
                  <a:gamma/>
                  <a:shade val="46275"/>
                  <a:invGamma/>
                </a:srgbClr>
              </a:gs>
              <a:gs pos="100000">
                <a:srgbClr val="FFFFFF">
                  <a:alpha val="89999"/>
                </a:srgbClr>
              </a:gs>
            </a:gsLst>
            <a:lin ang="5400000" scaled="1"/>
          </a:gradFill>
          <a:ln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" b="-20"/>
          <a:stretch>
            <a:fillRect/>
          </a:stretch>
        </p:blipFill>
        <p:spPr bwMode="auto">
          <a:xfrm>
            <a:off x="107950" y="1052513"/>
            <a:ext cx="4718050" cy="2806700"/>
          </a:xfrm>
          <a:gradFill rotWithShape="1">
            <a:gsLst>
              <a:gs pos="0">
                <a:srgbClr val="FFFFFF">
                  <a:gamma/>
                  <a:shade val="46275"/>
                  <a:invGamma/>
                </a:srgbClr>
              </a:gs>
              <a:gs pos="100000">
                <a:srgbClr val="FFFFFF">
                  <a:alpha val="89999"/>
                </a:srgbClr>
              </a:gs>
            </a:gsLst>
            <a:lin ang="5400000" scaled="1"/>
          </a:gradFill>
          <a:ln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0" name="AutoShape 4"/>
          <p:cNvSpPr>
            <a:spLocks noChangeArrowheads="1"/>
          </p:cNvSpPr>
          <p:nvPr/>
        </p:nvSpPr>
        <p:spPr bwMode="auto">
          <a:xfrm>
            <a:off x="2197100" y="6059488"/>
            <a:ext cx="4319588" cy="620712"/>
          </a:xfrm>
          <a:prstGeom prst="star16">
            <a:avLst>
              <a:gd name="adj" fmla="val 37500"/>
            </a:avLst>
          </a:prstGeom>
          <a:solidFill>
            <a:srgbClr val="CCFFFF">
              <a:alpha val="50000"/>
            </a:srgbClr>
          </a:solidFill>
          <a:ln w="9525" algn="ctr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1" name="Rectangle 5"/>
          <p:cNvSpPr>
            <a:spLocks noChangeArrowheads="1"/>
          </p:cNvSpPr>
          <p:nvPr>
            <p:ph type="title" sz="quarter"/>
          </p:nvPr>
        </p:nvSpPr>
        <p:spPr bwMode="auto">
          <a:xfrm>
            <a:off x="539750" y="0"/>
            <a:ext cx="6923088" cy="34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Why NW operation?</a:t>
            </a:r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 flipV="1">
            <a:off x="1187450" y="3063875"/>
            <a:ext cx="2693988" cy="14288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3" name="Line 7"/>
          <p:cNvSpPr>
            <a:spLocks noChangeShapeType="1"/>
          </p:cNvSpPr>
          <p:nvPr/>
        </p:nvSpPr>
        <p:spPr bwMode="auto">
          <a:xfrm>
            <a:off x="1144588" y="3135313"/>
            <a:ext cx="6811962" cy="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4" name="Text Box 8"/>
          <p:cNvSpPr txBox="1">
            <a:spLocks noChangeArrowheads="1"/>
          </p:cNvSpPr>
          <p:nvPr/>
        </p:nvSpPr>
        <p:spPr bwMode="auto">
          <a:xfrm>
            <a:off x="2497138" y="2744788"/>
            <a:ext cx="22320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>
                <a:solidFill>
                  <a:srgbClr val="0066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NB isn’t dark enough</a:t>
            </a:r>
          </a:p>
        </p:txBody>
      </p:sp>
      <p:sp>
        <p:nvSpPr>
          <p:cNvPr id="91145" name="Rectangle 9"/>
          <p:cNvSpPr>
            <a:spLocks noChangeArrowheads="1"/>
          </p:cNvSpPr>
          <p:nvPr/>
        </p:nvSpPr>
        <p:spPr bwMode="auto">
          <a:xfrm>
            <a:off x="2020888" y="692150"/>
            <a:ext cx="1295400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6" name="Text Box 10"/>
          <p:cNvSpPr txBox="1">
            <a:spLocks noChangeArrowheads="1"/>
          </p:cNvSpPr>
          <p:nvPr/>
        </p:nvSpPr>
        <p:spPr bwMode="auto">
          <a:xfrm>
            <a:off x="1690688" y="720725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NB</a:t>
            </a:r>
          </a:p>
        </p:txBody>
      </p:sp>
      <p:sp>
        <p:nvSpPr>
          <p:cNvPr id="91147" name="Rectangle 11"/>
          <p:cNvSpPr>
            <a:spLocks noChangeArrowheads="1"/>
          </p:cNvSpPr>
          <p:nvPr/>
        </p:nvSpPr>
        <p:spPr bwMode="auto">
          <a:xfrm>
            <a:off x="5795963" y="692150"/>
            <a:ext cx="1223962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2857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5465763" y="692150"/>
            <a:ext cx="1944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NW</a:t>
            </a:r>
          </a:p>
        </p:txBody>
      </p: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3419475" y="6165850"/>
            <a:ext cx="1800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200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提升對比</a:t>
            </a:r>
          </a:p>
        </p:txBody>
      </p:sp>
      <p:sp>
        <p:nvSpPr>
          <p:cNvPr id="91150" name="Line 14"/>
          <p:cNvSpPr>
            <a:spLocks noChangeShapeType="1"/>
          </p:cNvSpPr>
          <p:nvPr/>
        </p:nvSpPr>
        <p:spPr bwMode="auto">
          <a:xfrm flipV="1">
            <a:off x="3279775" y="1509713"/>
            <a:ext cx="2693988" cy="14287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51" name="Text Box 15"/>
          <p:cNvSpPr txBox="1">
            <a:spLocks noChangeArrowheads="1"/>
          </p:cNvSpPr>
          <p:nvPr/>
        </p:nvSpPr>
        <p:spPr bwMode="auto">
          <a:xfrm>
            <a:off x="4572000" y="1196975"/>
            <a:ext cx="3024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>
                <a:solidFill>
                  <a:srgbClr val="0066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NW isn’t bright enough</a:t>
            </a:r>
          </a:p>
        </p:txBody>
      </p:sp>
      <p:sp>
        <p:nvSpPr>
          <p:cNvPr id="91152" name="AutoShape 16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8674100" y="6543675"/>
            <a:ext cx="431800" cy="288925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153" name="Text Box 17"/>
          <p:cNvSpPr txBox="1">
            <a:spLocks noChangeArrowheads="1"/>
          </p:cNvSpPr>
          <p:nvPr/>
        </p:nvSpPr>
        <p:spPr bwMode="auto">
          <a:xfrm>
            <a:off x="971550" y="4005263"/>
            <a:ext cx="7488238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NB: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暗態是沒加電壓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感受到</a:t>
            </a:r>
            <a:r>
              <a:rPr lang="el-GR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Δ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nd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較大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由於</a:t>
            </a:r>
            <a:r>
              <a:rPr lang="el-GR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Δ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具波長分散性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所以導致 </a:t>
            </a:r>
          </a:p>
          <a:p>
            <a:pPr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 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RGB T-V Curve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不會重疊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形成漏光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對比較低</a:t>
            </a:r>
            <a:endParaRPr lang="zh-TW" altLang="el-GR" b="0">
              <a:solidFill>
                <a:srgbClr val="FF0000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sp>
        <p:nvSpPr>
          <p:cNvPr id="91154" name="Text Box 18"/>
          <p:cNvSpPr txBox="1">
            <a:spLocks noChangeArrowheads="1"/>
          </p:cNvSpPr>
          <p:nvPr/>
        </p:nvSpPr>
        <p:spPr bwMode="auto">
          <a:xfrm>
            <a:off x="971550" y="4870450"/>
            <a:ext cx="7488238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NW: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暗態是加電壓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感受到</a:t>
            </a:r>
            <a:r>
              <a:rPr lang="el-GR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Δ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nd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較小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雖然</a:t>
            </a:r>
            <a:r>
              <a:rPr lang="el-GR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Δ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具波長分散性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但 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RGB T-V </a:t>
            </a:r>
          </a:p>
          <a:p>
            <a:pPr>
              <a:spcBef>
                <a:spcPct val="50000"/>
              </a:spcBef>
            </a:pP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  Curve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幾乎重疊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無漏光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對比較高</a:t>
            </a:r>
            <a:endParaRPr lang="zh-TW" altLang="el-GR" b="0">
              <a:solidFill>
                <a:srgbClr val="FF0000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24DE649C-3AD9-48B9-8F92-F2DC29C0E278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3924300" y="5424488"/>
            <a:ext cx="5148263" cy="160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001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573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145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1717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一般選擇第一最大穿透率位置</a:t>
            </a: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for RT </a:t>
            </a: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考量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一般</a:t>
            </a: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TN</a:t>
            </a: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產品</a:t>
            </a:r>
            <a:r>
              <a:rPr lang="el-GR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Δ</a:t>
            </a: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nd</a:t>
            </a: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設計在</a:t>
            </a: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380~420nm, </a:t>
            </a: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主要</a:t>
            </a:r>
          </a:p>
          <a:p>
            <a:pPr eaLnBrk="1" hangingPunct="1">
              <a:spcBef>
                <a:spcPct val="50000"/>
              </a:spcBef>
            </a:pP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      考慮視角補償與</a:t>
            </a: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RT</a:t>
            </a:r>
            <a:r>
              <a:rPr lang="zh-TW" altLang="en-US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考量</a:t>
            </a:r>
            <a:endParaRPr lang="zh-TW" altLang="el-GR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  <a:cs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endParaRPr lang="zh-TW" altLang="en-US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title" sz="quarter"/>
          </p:nvPr>
        </p:nvSpPr>
        <p:spPr bwMode="auto">
          <a:xfrm>
            <a:off x="684213" y="-315913"/>
            <a:ext cx="8229600" cy="114300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Transmission Properties of NW</a:t>
            </a:r>
            <a:endParaRPr lang="zh-TW" altLang="el-GR" sz="2800" b="1" smtClean="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pic>
        <p:nvPicPr>
          <p:cNvPr id="90116" name="Picture 4"/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0" b="44704"/>
          <a:stretch>
            <a:fillRect/>
          </a:stretch>
        </p:blipFill>
        <p:spPr bwMode="auto">
          <a:xfrm>
            <a:off x="755650" y="3098800"/>
            <a:ext cx="2947988" cy="957263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7" name="Picture 5"/>
          <p:cNvPicPr>
            <a:picLocks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3" t="58672" r="-70" b="122"/>
          <a:stretch>
            <a:fillRect/>
          </a:stretch>
        </p:blipFill>
        <p:spPr bwMode="auto">
          <a:xfrm>
            <a:off x="1619250" y="4138613"/>
            <a:ext cx="1439863" cy="738187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8" name="Picture 6"/>
          <p:cNvPicPr>
            <a:picLocks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" b="85"/>
          <a:stretch>
            <a:fillRect/>
          </a:stretch>
        </p:blipFill>
        <p:spPr bwMode="auto">
          <a:xfrm>
            <a:off x="4716463" y="2828925"/>
            <a:ext cx="3600450" cy="2281238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755650" y="5260975"/>
            <a:ext cx="47529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For example (NW):</a:t>
            </a:r>
          </a:p>
          <a:p>
            <a:pPr>
              <a:spcBef>
                <a:spcPct val="50000"/>
              </a:spcBef>
            </a:pPr>
            <a:endParaRPr lang="zh-TW" altLang="en-US" sz="2000" b="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grpSp>
        <p:nvGrpSpPr>
          <p:cNvPr id="90120" name="Group 8"/>
          <p:cNvGrpSpPr>
            <a:grpSpLocks/>
          </p:cNvGrpSpPr>
          <p:nvPr/>
        </p:nvGrpSpPr>
        <p:grpSpPr bwMode="auto">
          <a:xfrm>
            <a:off x="2339975" y="692150"/>
            <a:ext cx="4178300" cy="1557338"/>
            <a:chOff x="794" y="1434"/>
            <a:chExt cx="2494" cy="882"/>
          </a:xfrm>
        </p:grpSpPr>
        <p:grpSp>
          <p:nvGrpSpPr>
            <p:cNvPr id="90121" name="Group 9"/>
            <p:cNvGrpSpPr>
              <a:grpSpLocks/>
            </p:cNvGrpSpPr>
            <p:nvPr/>
          </p:nvGrpSpPr>
          <p:grpSpPr bwMode="auto">
            <a:xfrm>
              <a:off x="884" y="1434"/>
              <a:ext cx="2268" cy="823"/>
              <a:chOff x="567" y="1389"/>
              <a:chExt cx="2268" cy="823"/>
            </a:xfrm>
          </p:grpSpPr>
          <p:grpSp>
            <p:nvGrpSpPr>
              <p:cNvPr id="90122" name="Group 10"/>
              <p:cNvGrpSpPr>
                <a:grpSpLocks/>
              </p:cNvGrpSpPr>
              <p:nvPr/>
            </p:nvGrpSpPr>
            <p:grpSpPr bwMode="auto">
              <a:xfrm>
                <a:off x="1065" y="1449"/>
                <a:ext cx="1290" cy="577"/>
                <a:chOff x="1111" y="1797"/>
                <a:chExt cx="1950" cy="998"/>
              </a:xfrm>
            </p:grpSpPr>
            <p:grpSp>
              <p:nvGrpSpPr>
                <p:cNvPr id="90123" name="Group 11"/>
                <p:cNvGrpSpPr>
                  <a:grpSpLocks/>
                </p:cNvGrpSpPr>
                <p:nvPr/>
              </p:nvGrpSpPr>
              <p:grpSpPr bwMode="auto">
                <a:xfrm>
                  <a:off x="1111" y="1797"/>
                  <a:ext cx="1950" cy="998"/>
                  <a:chOff x="1202" y="1661"/>
                  <a:chExt cx="2494" cy="1225"/>
                </a:xfrm>
              </p:grpSpPr>
              <p:sp>
                <p:nvSpPr>
                  <p:cNvPr id="90124" name="AutoShape 12"/>
                  <p:cNvSpPr>
                    <a:spLocks noChangeArrowheads="1"/>
                  </p:cNvSpPr>
                  <p:nvPr/>
                </p:nvSpPr>
                <p:spPr bwMode="auto">
                  <a:xfrm>
                    <a:off x="1202" y="1661"/>
                    <a:ext cx="2494" cy="1225"/>
                  </a:xfrm>
                  <a:prstGeom prst="cube">
                    <a:avLst>
                      <a:gd name="adj" fmla="val 29468"/>
                    </a:avLst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012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565" y="1661"/>
                    <a:ext cx="0" cy="86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0126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1565" y="2523"/>
                    <a:ext cx="2131" cy="9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0127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02" y="2523"/>
                    <a:ext cx="363" cy="363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0128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383" y="2296"/>
                    <a:ext cx="217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0129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2" y="1706"/>
                    <a:ext cx="363" cy="1134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  <p:sp>
                <p:nvSpPr>
                  <p:cNvPr id="9013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334" y="2024"/>
                    <a:ext cx="317" cy="499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901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184" y="2115"/>
                  <a:ext cx="137" cy="408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132" name="Line 20"/>
                <p:cNvSpPr>
                  <a:spLocks noChangeShapeType="1"/>
                </p:cNvSpPr>
                <p:nvPr/>
              </p:nvSpPr>
              <p:spPr bwMode="auto">
                <a:xfrm>
                  <a:off x="2109" y="2160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133" name="Line 21"/>
                <p:cNvSpPr>
                  <a:spLocks noChangeShapeType="1"/>
                </p:cNvSpPr>
                <p:nvPr/>
              </p:nvSpPr>
              <p:spPr bwMode="auto">
                <a:xfrm rot="480000">
                  <a:off x="1791" y="2160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134" name="Line 22"/>
                <p:cNvSpPr>
                  <a:spLocks noChangeShapeType="1"/>
                </p:cNvSpPr>
                <p:nvPr/>
              </p:nvSpPr>
              <p:spPr bwMode="auto">
                <a:xfrm rot="900000">
                  <a:off x="1492" y="2151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135" name="Line 23"/>
                <p:cNvSpPr>
                  <a:spLocks noChangeShapeType="1"/>
                </p:cNvSpPr>
                <p:nvPr/>
              </p:nvSpPr>
              <p:spPr bwMode="auto">
                <a:xfrm rot="21120000">
                  <a:off x="2426" y="2160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136" name="Line 24"/>
                <p:cNvSpPr>
                  <a:spLocks noChangeShapeType="1"/>
                </p:cNvSpPr>
                <p:nvPr/>
              </p:nvSpPr>
              <p:spPr bwMode="auto">
                <a:xfrm rot="20700000">
                  <a:off x="2699" y="2151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137" name="Line 25"/>
                <p:cNvSpPr>
                  <a:spLocks noChangeShapeType="1"/>
                </p:cNvSpPr>
                <p:nvPr/>
              </p:nvSpPr>
              <p:spPr bwMode="auto">
                <a:xfrm rot="360000">
                  <a:off x="2835" y="2214"/>
                  <a:ext cx="181" cy="22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90138" name="Group 26"/>
              <p:cNvGrpSpPr>
                <a:grpSpLocks/>
              </p:cNvGrpSpPr>
              <p:nvPr/>
            </p:nvGrpSpPr>
            <p:grpSpPr bwMode="auto">
              <a:xfrm>
                <a:off x="629" y="1401"/>
                <a:ext cx="653" cy="656"/>
                <a:chOff x="629" y="1401"/>
                <a:chExt cx="653" cy="656"/>
              </a:xfrm>
            </p:grpSpPr>
            <p:sp>
              <p:nvSpPr>
                <p:cNvPr id="90139" name="AutoShape 27"/>
                <p:cNvSpPr>
                  <a:spLocks noChangeArrowheads="1"/>
                </p:cNvSpPr>
                <p:nvPr/>
              </p:nvSpPr>
              <p:spPr bwMode="auto">
                <a:xfrm rot="-2575995">
                  <a:off x="629" y="1516"/>
                  <a:ext cx="653" cy="423"/>
                </a:xfrm>
                <a:prstGeom prst="parallelogram">
                  <a:avLst>
                    <a:gd name="adj" fmla="val 95783"/>
                  </a:avLst>
                </a:prstGeom>
                <a:noFill/>
                <a:ln w="9525" algn="ctr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14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864" y="1401"/>
                  <a:ext cx="180" cy="65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lgDash"/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90141" name="Group 29"/>
              <p:cNvGrpSpPr>
                <a:grpSpLocks/>
              </p:cNvGrpSpPr>
              <p:nvPr/>
            </p:nvGrpSpPr>
            <p:grpSpPr bwMode="auto">
              <a:xfrm>
                <a:off x="2349" y="1389"/>
                <a:ext cx="423" cy="652"/>
                <a:chOff x="2349" y="1389"/>
                <a:chExt cx="423" cy="652"/>
              </a:xfrm>
            </p:grpSpPr>
            <p:sp>
              <p:nvSpPr>
                <p:cNvPr id="90142" name="AutoShape 30"/>
                <p:cNvSpPr>
                  <a:spLocks noChangeArrowheads="1"/>
                </p:cNvSpPr>
                <p:nvPr/>
              </p:nvSpPr>
              <p:spPr bwMode="auto">
                <a:xfrm rot="-2753610">
                  <a:off x="2235" y="1503"/>
                  <a:ext cx="652" cy="423"/>
                </a:xfrm>
                <a:prstGeom prst="parallelogram">
                  <a:avLst>
                    <a:gd name="adj" fmla="val 89400"/>
                  </a:avLst>
                </a:prstGeom>
                <a:noFill/>
                <a:ln w="9525" algn="ctr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0143" name="Line 31"/>
                <p:cNvSpPr>
                  <a:spLocks noChangeShapeType="1"/>
                </p:cNvSpPr>
                <p:nvPr/>
              </p:nvSpPr>
              <p:spPr bwMode="auto">
                <a:xfrm>
                  <a:off x="2446" y="1554"/>
                  <a:ext cx="210" cy="31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prstDash val="dash"/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TW" altLang="en-US"/>
                </a:p>
              </p:txBody>
            </p:sp>
          </p:grpSp>
          <p:sp>
            <p:nvSpPr>
              <p:cNvPr id="90144" name="Line 32"/>
              <p:cNvSpPr>
                <a:spLocks noChangeShapeType="1"/>
              </p:cNvSpPr>
              <p:nvPr/>
            </p:nvSpPr>
            <p:spPr bwMode="auto">
              <a:xfrm>
                <a:off x="945" y="174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145" name="Line 33"/>
              <p:cNvSpPr>
                <a:spLocks noChangeShapeType="1"/>
              </p:cNvSpPr>
              <p:nvPr/>
            </p:nvSpPr>
            <p:spPr bwMode="auto">
              <a:xfrm>
                <a:off x="2266" y="1748"/>
                <a:ext cx="179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146" name="Line 34"/>
              <p:cNvSpPr>
                <a:spLocks noChangeShapeType="1"/>
              </p:cNvSpPr>
              <p:nvPr/>
            </p:nvSpPr>
            <p:spPr bwMode="auto">
              <a:xfrm>
                <a:off x="2565" y="1737"/>
                <a:ext cx="2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147" name="Line 35"/>
              <p:cNvSpPr>
                <a:spLocks noChangeShapeType="1"/>
              </p:cNvSpPr>
              <p:nvPr/>
            </p:nvSpPr>
            <p:spPr bwMode="auto">
              <a:xfrm>
                <a:off x="567" y="1763"/>
                <a:ext cx="27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90148" name="Text Box 36"/>
              <p:cNvSpPr txBox="1">
                <a:spLocks noChangeArrowheads="1"/>
              </p:cNvSpPr>
              <p:nvPr/>
            </p:nvSpPr>
            <p:spPr bwMode="auto">
              <a:xfrm>
                <a:off x="907" y="2015"/>
                <a:ext cx="390" cy="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200" b="0">
                    <a:solidFill>
                      <a:schemeClr val="accent2"/>
                    </a:solidFill>
                    <a:latin typeface="Tahoma" panose="020B0604030504040204" pitchFamily="34" charset="0"/>
                    <a:ea typeface="標楷體" panose="03000509000000000000" pitchFamily="65" charset="-120"/>
                  </a:rPr>
                  <a:t>Z=0</a:t>
                </a:r>
              </a:p>
            </p:txBody>
          </p:sp>
          <p:sp>
            <p:nvSpPr>
              <p:cNvPr id="90149" name="Text Box 37"/>
              <p:cNvSpPr txBox="1">
                <a:spLocks noChangeArrowheads="1"/>
              </p:cNvSpPr>
              <p:nvPr/>
            </p:nvSpPr>
            <p:spPr bwMode="auto">
              <a:xfrm>
                <a:off x="1980" y="2056"/>
                <a:ext cx="388" cy="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TW" sz="1200" b="0">
                    <a:solidFill>
                      <a:schemeClr val="accent2"/>
                    </a:solidFill>
                    <a:latin typeface="Tahoma" panose="020B0604030504040204" pitchFamily="34" charset="0"/>
                    <a:ea typeface="標楷體" panose="03000509000000000000" pitchFamily="65" charset="-120"/>
                  </a:rPr>
                  <a:t>Z=d</a:t>
                </a:r>
              </a:p>
            </p:txBody>
          </p:sp>
        </p:grpSp>
        <p:sp>
          <p:nvSpPr>
            <p:cNvPr id="90150" name="Text Box 38"/>
            <p:cNvSpPr txBox="1">
              <a:spLocks noChangeArrowheads="1"/>
            </p:cNvSpPr>
            <p:nvPr/>
          </p:nvSpPr>
          <p:spPr bwMode="auto">
            <a:xfrm>
              <a:off x="794" y="2115"/>
              <a:ext cx="635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2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polarizer</a:t>
              </a:r>
            </a:p>
          </p:txBody>
        </p:sp>
        <p:sp>
          <p:nvSpPr>
            <p:cNvPr id="90151" name="Text Box 39"/>
            <p:cNvSpPr txBox="1">
              <a:spLocks noChangeArrowheads="1"/>
            </p:cNvSpPr>
            <p:nvPr/>
          </p:nvSpPr>
          <p:spPr bwMode="auto">
            <a:xfrm>
              <a:off x="2653" y="2160"/>
              <a:ext cx="635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2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analyzer</a:t>
              </a:r>
            </a:p>
          </p:txBody>
        </p:sp>
      </p:grpSp>
      <p:pic>
        <p:nvPicPr>
          <p:cNvPr id="90152" name="Picture 40"/>
          <p:cNvPicPr>
            <a:picLocks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" b="-310"/>
          <a:stretch>
            <a:fillRect/>
          </a:stretch>
        </p:blipFill>
        <p:spPr bwMode="auto">
          <a:xfrm>
            <a:off x="755650" y="5734050"/>
            <a:ext cx="2449513" cy="863600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53" name="Line 41"/>
          <p:cNvSpPr>
            <a:spLocks noChangeShapeType="1"/>
          </p:cNvSpPr>
          <p:nvPr/>
        </p:nvSpPr>
        <p:spPr bwMode="auto">
          <a:xfrm>
            <a:off x="3276600" y="2205038"/>
            <a:ext cx="1943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0154" name="Text Box 42"/>
          <p:cNvSpPr txBox="1">
            <a:spLocks noChangeArrowheads="1"/>
          </p:cNvSpPr>
          <p:nvPr/>
        </p:nvSpPr>
        <p:spPr bwMode="auto">
          <a:xfrm>
            <a:off x="3203575" y="2205038"/>
            <a:ext cx="2016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latin typeface="Tahoma" panose="020B0604030504040204" pitchFamily="34" charset="0"/>
                <a:ea typeface="標楷體" panose="03000509000000000000" pitchFamily="65" charset="-120"/>
              </a:rPr>
              <a:t>d</a:t>
            </a:r>
          </a:p>
        </p:txBody>
      </p:sp>
      <p:sp>
        <p:nvSpPr>
          <p:cNvPr id="90155" name="Text Box 43"/>
          <p:cNvSpPr txBox="1">
            <a:spLocks noChangeArrowheads="1"/>
          </p:cNvSpPr>
          <p:nvPr/>
        </p:nvSpPr>
        <p:spPr bwMode="auto">
          <a:xfrm>
            <a:off x="6188075" y="4964113"/>
            <a:ext cx="747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latin typeface="Tahoma" panose="020B0604030504040204" pitchFamily="34" charset="0"/>
                <a:ea typeface="標楷體" panose="03000509000000000000" pitchFamily="65" charset="-120"/>
              </a:rPr>
              <a:t>u</a:t>
            </a:r>
          </a:p>
        </p:txBody>
      </p:sp>
      <p:sp>
        <p:nvSpPr>
          <p:cNvPr id="90156" name="Text Box 44"/>
          <p:cNvSpPr txBox="1">
            <a:spLocks noChangeArrowheads="1"/>
          </p:cNvSpPr>
          <p:nvPr/>
        </p:nvSpPr>
        <p:spPr bwMode="auto">
          <a:xfrm>
            <a:off x="4427538" y="3573463"/>
            <a:ext cx="6905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latin typeface="Tahoma" panose="020B0604030504040204" pitchFamily="34" charset="0"/>
                <a:ea typeface="標楷體" panose="03000509000000000000" pitchFamily="65" charset="-120"/>
              </a:rPr>
              <a:t>T</a:t>
            </a:r>
          </a:p>
        </p:txBody>
      </p:sp>
      <p:sp>
        <p:nvSpPr>
          <p:cNvPr id="90157" name="Rectangle 45"/>
          <p:cNvSpPr>
            <a:spLocks noChangeArrowheads="1"/>
          </p:cNvSpPr>
          <p:nvPr/>
        </p:nvSpPr>
        <p:spPr bwMode="auto">
          <a:xfrm>
            <a:off x="755650" y="2925763"/>
            <a:ext cx="3311525" cy="1223962"/>
          </a:xfrm>
          <a:prstGeom prst="rect">
            <a:avLst/>
          </a:prstGeom>
          <a:solidFill>
            <a:srgbClr val="FFCC00">
              <a:alpha val="10001"/>
            </a:srgbClr>
          </a:solidFill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AB68FD74-07E3-46C0-AC37-845A8C448EC1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5724525" y="1125538"/>
            <a:ext cx="3095625" cy="5040312"/>
          </a:xfrm>
          <a:prstGeom prst="rect">
            <a:avLst/>
          </a:prstGeom>
          <a:solidFill>
            <a:srgbClr val="FFCC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395288" y="1125538"/>
            <a:ext cx="5184775" cy="5040312"/>
          </a:xfrm>
          <a:prstGeom prst="rect">
            <a:avLst/>
          </a:prstGeom>
          <a:solidFill>
            <a:srgbClr val="FF99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92164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2830513" y="3940175"/>
          <a:ext cx="2447925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4" name="點陣圖影像" r:id="rId3" imgW="2609850" imgH="1619250" progId="Paint.Picture">
                  <p:embed/>
                </p:oleObj>
              </mc:Choice>
              <mc:Fallback>
                <p:oleObj name="點陣圖影像" r:id="rId3" imgW="2609850" imgH="161925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3940175"/>
                        <a:ext cx="2447925" cy="152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5" name="Rectangle 5"/>
          <p:cNvSpPr>
            <a:spLocks noChangeArrowheads="1"/>
          </p:cNvSpPr>
          <p:nvPr>
            <p:ph type="title"/>
          </p:nvPr>
        </p:nvSpPr>
        <p:spPr bwMode="auto">
          <a:xfrm>
            <a:off x="1692275" y="0"/>
            <a:ext cx="6202363" cy="34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Rubbing Direction</a:t>
            </a:r>
            <a:r>
              <a:rPr lang="zh-TW" altLang="en-US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對視角影響</a:t>
            </a:r>
          </a:p>
        </p:txBody>
      </p:sp>
      <p:pic>
        <p:nvPicPr>
          <p:cNvPr id="92166" name="Picture 6"/>
          <p:cNvPicPr>
            <a:picLocks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" b="41"/>
          <a:stretch>
            <a:fillRect/>
          </a:stretch>
        </p:blipFill>
        <p:spPr bwMode="auto">
          <a:xfrm>
            <a:off x="6011863" y="3925888"/>
            <a:ext cx="2519362" cy="1535112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67" name="Text Box 7"/>
          <p:cNvSpPr txBox="1">
            <a:spLocks noChangeArrowheads="1"/>
          </p:cNvSpPr>
          <p:nvPr/>
        </p:nvSpPr>
        <p:spPr bwMode="auto">
          <a:xfrm>
            <a:off x="539750" y="692150"/>
            <a:ext cx="7561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6"/>
              </a:buBlip>
            </a:pPr>
            <a:r>
              <a:rPr lang="zh-TW" altLang="en-US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</a:t>
            </a: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Rubbing Direction</a:t>
            </a:r>
            <a:r>
              <a:rPr lang="zh-TW" altLang="en-US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定義 </a:t>
            </a: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:</a:t>
            </a: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1619250" y="1196975"/>
            <a:ext cx="2592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(1) Rubbing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六點鐘方向</a:t>
            </a:r>
          </a:p>
        </p:txBody>
      </p:sp>
      <p:grpSp>
        <p:nvGrpSpPr>
          <p:cNvPr id="92169" name="Group 9"/>
          <p:cNvGrpSpPr>
            <a:grpSpLocks/>
          </p:cNvGrpSpPr>
          <p:nvPr/>
        </p:nvGrpSpPr>
        <p:grpSpPr bwMode="auto">
          <a:xfrm>
            <a:off x="2251075" y="1703388"/>
            <a:ext cx="1384300" cy="1004887"/>
            <a:chOff x="703" y="2944"/>
            <a:chExt cx="872" cy="633"/>
          </a:xfrm>
        </p:grpSpPr>
        <p:sp>
          <p:nvSpPr>
            <p:cNvPr id="92170" name="Line 10"/>
            <p:cNvSpPr>
              <a:spLocks noChangeShapeType="1"/>
            </p:cNvSpPr>
            <p:nvPr/>
          </p:nvSpPr>
          <p:spPr bwMode="auto">
            <a:xfrm rot="432716" flipV="1">
              <a:off x="1091" y="2944"/>
              <a:ext cx="369" cy="526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71" name="Line 11"/>
            <p:cNvSpPr>
              <a:spLocks noChangeShapeType="1"/>
            </p:cNvSpPr>
            <p:nvPr/>
          </p:nvSpPr>
          <p:spPr bwMode="auto">
            <a:xfrm rot="432716">
              <a:off x="1033" y="3101"/>
              <a:ext cx="542" cy="33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72" name="Text Box 12"/>
            <p:cNvSpPr txBox="1">
              <a:spLocks noChangeArrowheads="1"/>
            </p:cNvSpPr>
            <p:nvPr/>
          </p:nvSpPr>
          <p:spPr bwMode="auto">
            <a:xfrm>
              <a:off x="748" y="3022"/>
              <a:ext cx="32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TFT</a:t>
              </a:r>
            </a:p>
          </p:txBody>
        </p:sp>
        <p:sp>
          <p:nvSpPr>
            <p:cNvPr id="92173" name="Text Box 13"/>
            <p:cNvSpPr txBox="1">
              <a:spLocks noChangeArrowheads="1"/>
            </p:cNvSpPr>
            <p:nvPr/>
          </p:nvSpPr>
          <p:spPr bwMode="auto">
            <a:xfrm>
              <a:off x="703" y="3385"/>
              <a:ext cx="33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rgbClr val="FF00FF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CF</a:t>
              </a:r>
            </a:p>
          </p:txBody>
        </p:sp>
      </p:grpSp>
      <p:sp>
        <p:nvSpPr>
          <p:cNvPr id="92174" name="AutoShape 14"/>
          <p:cNvSpPr>
            <a:spLocks noChangeArrowheads="1"/>
          </p:cNvSpPr>
          <p:nvPr/>
        </p:nvSpPr>
        <p:spPr bwMode="auto">
          <a:xfrm flipH="1">
            <a:off x="2914650" y="2479675"/>
            <a:ext cx="504825" cy="142875"/>
          </a:xfrm>
          <a:prstGeom prst="curvedUpArrow">
            <a:avLst>
              <a:gd name="adj1" fmla="val 70667"/>
              <a:gd name="adj2" fmla="val 141333"/>
              <a:gd name="adj3" fmla="val 44852"/>
            </a:avLst>
          </a:prstGeom>
          <a:solidFill>
            <a:srgbClr val="FF00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75" name="Text Box 15"/>
          <p:cNvSpPr txBox="1">
            <a:spLocks noChangeArrowheads="1"/>
          </p:cNvSpPr>
          <p:nvPr/>
        </p:nvSpPr>
        <p:spPr bwMode="auto">
          <a:xfrm>
            <a:off x="323850" y="6308725"/>
            <a:ext cx="79200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001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573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145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1717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一般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Rubbing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方向有較佳的視角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但相對畫面也較暗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( for Normal Film )</a:t>
            </a:r>
          </a:p>
          <a:p>
            <a:pPr eaLnBrk="1" hangingPunct="1">
              <a:lnSpc>
                <a:spcPct val="70000"/>
              </a:lnSpc>
            </a:pPr>
            <a:endParaRPr lang="zh-TW" altLang="en-US" b="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sp>
        <p:nvSpPr>
          <p:cNvPr id="92176" name="Text Box 16"/>
          <p:cNvSpPr txBox="1">
            <a:spLocks noChangeArrowheads="1"/>
          </p:cNvSpPr>
          <p:nvPr/>
        </p:nvSpPr>
        <p:spPr bwMode="auto">
          <a:xfrm>
            <a:off x="5651500" y="1173163"/>
            <a:ext cx="2808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(2) Rubbing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三點鐘方向</a:t>
            </a:r>
          </a:p>
        </p:txBody>
      </p:sp>
      <p:sp>
        <p:nvSpPr>
          <p:cNvPr id="92177" name="Line 17"/>
          <p:cNvSpPr>
            <a:spLocks noChangeShapeType="1"/>
          </p:cNvSpPr>
          <p:nvPr/>
        </p:nvSpPr>
        <p:spPr bwMode="auto">
          <a:xfrm flipH="1" flipV="1">
            <a:off x="6370638" y="1820863"/>
            <a:ext cx="900112" cy="677862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78" name="Line 18"/>
          <p:cNvSpPr>
            <a:spLocks noChangeShapeType="1"/>
          </p:cNvSpPr>
          <p:nvPr/>
        </p:nvSpPr>
        <p:spPr bwMode="auto">
          <a:xfrm flipH="1">
            <a:off x="6430963" y="1752600"/>
            <a:ext cx="781050" cy="7477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7162800" y="2403475"/>
            <a:ext cx="5254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rgbClr val="FF00FF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CF</a:t>
            </a:r>
          </a:p>
        </p:txBody>
      </p:sp>
      <p:sp>
        <p:nvSpPr>
          <p:cNvPr id="92180" name="Text Box 20"/>
          <p:cNvSpPr txBox="1">
            <a:spLocks noChangeArrowheads="1"/>
          </p:cNvSpPr>
          <p:nvPr/>
        </p:nvSpPr>
        <p:spPr bwMode="auto">
          <a:xfrm>
            <a:off x="7127875" y="1593850"/>
            <a:ext cx="539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TFT</a:t>
            </a:r>
          </a:p>
        </p:txBody>
      </p:sp>
      <p:sp>
        <p:nvSpPr>
          <p:cNvPr id="92181" name="AutoShape 21"/>
          <p:cNvSpPr>
            <a:spLocks noChangeArrowheads="1"/>
          </p:cNvSpPr>
          <p:nvPr/>
        </p:nvSpPr>
        <p:spPr bwMode="auto">
          <a:xfrm rot="15742661" flipH="1">
            <a:off x="7344569" y="2078831"/>
            <a:ext cx="504825" cy="144463"/>
          </a:xfrm>
          <a:prstGeom prst="curvedUpArrow">
            <a:avLst>
              <a:gd name="adj1" fmla="val 69890"/>
              <a:gd name="adj2" fmla="val 139780"/>
              <a:gd name="adj3" fmla="val 44852"/>
            </a:avLst>
          </a:prstGeom>
          <a:solidFill>
            <a:srgbClr val="FF00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92182" name="Group 22"/>
          <p:cNvGrpSpPr>
            <a:grpSpLocks/>
          </p:cNvGrpSpPr>
          <p:nvPr/>
        </p:nvGrpSpPr>
        <p:grpSpPr bwMode="auto">
          <a:xfrm>
            <a:off x="107950" y="3141663"/>
            <a:ext cx="2592388" cy="2805112"/>
            <a:chOff x="114" y="1979"/>
            <a:chExt cx="1949" cy="2436"/>
          </a:xfrm>
        </p:grpSpPr>
        <p:sp>
          <p:nvSpPr>
            <p:cNvPr id="92183" name="Rectangle 23"/>
            <p:cNvSpPr>
              <a:spLocks noChangeArrowheads="1"/>
            </p:cNvSpPr>
            <p:nvPr/>
          </p:nvSpPr>
          <p:spPr bwMode="auto">
            <a:xfrm>
              <a:off x="521" y="3611"/>
              <a:ext cx="1270" cy="590"/>
            </a:xfrm>
            <a:prstGeom prst="rect">
              <a:avLst/>
            </a:prstGeom>
            <a:solidFill>
              <a:srgbClr val="FF99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84" name="Oval 24"/>
            <p:cNvSpPr>
              <a:spLocks noChangeArrowheads="1"/>
            </p:cNvSpPr>
            <p:nvPr/>
          </p:nvSpPr>
          <p:spPr bwMode="auto">
            <a:xfrm rot="1195636">
              <a:off x="793" y="3838"/>
              <a:ext cx="725" cy="9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100000">
                  <a:srgbClr val="CCFFFF"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85" name="Oval 25"/>
            <p:cNvSpPr>
              <a:spLocks noChangeArrowheads="1"/>
            </p:cNvSpPr>
            <p:nvPr/>
          </p:nvSpPr>
          <p:spPr bwMode="auto">
            <a:xfrm rot="1630509">
              <a:off x="793" y="3656"/>
              <a:ext cx="725" cy="9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100000">
                  <a:srgbClr val="CCFFFF"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86" name="Oval 26"/>
            <p:cNvSpPr>
              <a:spLocks noChangeArrowheads="1"/>
            </p:cNvSpPr>
            <p:nvPr/>
          </p:nvSpPr>
          <p:spPr bwMode="auto">
            <a:xfrm rot="2940000">
              <a:off x="793" y="3430"/>
              <a:ext cx="725" cy="9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100000">
                  <a:srgbClr val="CCFFFF"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87" name="Oval 27"/>
            <p:cNvSpPr>
              <a:spLocks noChangeArrowheads="1"/>
            </p:cNvSpPr>
            <p:nvPr/>
          </p:nvSpPr>
          <p:spPr bwMode="auto">
            <a:xfrm rot="3660000">
              <a:off x="793" y="3248"/>
              <a:ext cx="725" cy="9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100000">
                  <a:srgbClr val="CCFFFF"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88" name="Oval 28"/>
            <p:cNvSpPr>
              <a:spLocks noChangeArrowheads="1"/>
            </p:cNvSpPr>
            <p:nvPr/>
          </p:nvSpPr>
          <p:spPr bwMode="auto">
            <a:xfrm rot="4380000">
              <a:off x="793" y="3066"/>
              <a:ext cx="725" cy="9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100000">
                  <a:srgbClr val="CCFFFF"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89" name="Oval 29"/>
            <p:cNvSpPr>
              <a:spLocks noChangeArrowheads="1"/>
            </p:cNvSpPr>
            <p:nvPr/>
          </p:nvSpPr>
          <p:spPr bwMode="auto">
            <a:xfrm rot="5794672">
              <a:off x="793" y="2840"/>
              <a:ext cx="725" cy="9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100000">
                  <a:srgbClr val="CCFFFF"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90" name="Oval 30"/>
            <p:cNvSpPr>
              <a:spLocks noChangeArrowheads="1"/>
            </p:cNvSpPr>
            <p:nvPr/>
          </p:nvSpPr>
          <p:spPr bwMode="auto">
            <a:xfrm rot="6589990">
              <a:off x="793" y="2658"/>
              <a:ext cx="725" cy="9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100000">
                  <a:srgbClr val="CCFFFF"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91" name="Oval 31"/>
            <p:cNvSpPr>
              <a:spLocks noChangeArrowheads="1"/>
            </p:cNvSpPr>
            <p:nvPr/>
          </p:nvSpPr>
          <p:spPr bwMode="auto">
            <a:xfrm rot="8008294">
              <a:off x="793" y="2476"/>
              <a:ext cx="725" cy="9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100000">
                  <a:srgbClr val="CCFFFF"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92" name="Oval 32"/>
            <p:cNvSpPr>
              <a:spLocks noChangeArrowheads="1"/>
            </p:cNvSpPr>
            <p:nvPr/>
          </p:nvSpPr>
          <p:spPr bwMode="auto">
            <a:xfrm rot="9298541">
              <a:off x="793" y="2250"/>
              <a:ext cx="725" cy="9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gamma/>
                    <a:shade val="46275"/>
                    <a:invGamma/>
                  </a:srgbClr>
                </a:gs>
                <a:gs pos="100000">
                  <a:srgbClr val="CCFFFF">
                    <a:alpha val="89999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93" name="Line 33"/>
            <p:cNvSpPr>
              <a:spLocks noChangeShapeType="1"/>
            </p:cNvSpPr>
            <p:nvPr/>
          </p:nvSpPr>
          <p:spPr bwMode="auto">
            <a:xfrm>
              <a:off x="839" y="3793"/>
              <a:ext cx="544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94" name="Line 34"/>
            <p:cNvSpPr>
              <a:spLocks noChangeShapeType="1"/>
            </p:cNvSpPr>
            <p:nvPr/>
          </p:nvSpPr>
          <p:spPr bwMode="auto">
            <a:xfrm>
              <a:off x="836" y="3801"/>
              <a:ext cx="593" cy="22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95" name="Text Box 35"/>
            <p:cNvSpPr txBox="1">
              <a:spLocks noChangeArrowheads="1"/>
            </p:cNvSpPr>
            <p:nvPr/>
          </p:nvSpPr>
          <p:spPr bwMode="auto">
            <a:xfrm>
              <a:off x="1292" y="3965"/>
              <a:ext cx="771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Pretilt angle</a:t>
              </a:r>
            </a:p>
          </p:txBody>
        </p:sp>
        <p:sp>
          <p:nvSpPr>
            <p:cNvPr id="92196" name="Line 36"/>
            <p:cNvSpPr>
              <a:spLocks noChangeShapeType="1"/>
            </p:cNvSpPr>
            <p:nvPr/>
          </p:nvSpPr>
          <p:spPr bwMode="auto">
            <a:xfrm flipV="1">
              <a:off x="796" y="2069"/>
              <a:ext cx="633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97" name="Line 37"/>
            <p:cNvSpPr>
              <a:spLocks noChangeShapeType="1"/>
            </p:cNvSpPr>
            <p:nvPr/>
          </p:nvSpPr>
          <p:spPr bwMode="auto">
            <a:xfrm flipV="1">
              <a:off x="793" y="2115"/>
              <a:ext cx="681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98" name="AutoShape 38"/>
            <p:cNvSpPr>
              <a:spLocks noChangeArrowheads="1"/>
            </p:cNvSpPr>
            <p:nvPr/>
          </p:nvSpPr>
          <p:spPr bwMode="auto">
            <a:xfrm flipH="1">
              <a:off x="793" y="3068"/>
              <a:ext cx="545" cy="181"/>
            </a:xfrm>
            <a:prstGeom prst="curvedUpArrow">
              <a:avLst>
                <a:gd name="adj1" fmla="val 60221"/>
                <a:gd name="adj2" fmla="val 120442"/>
                <a:gd name="adj3" fmla="val 44852"/>
              </a:avLst>
            </a:prstGeom>
            <a:solidFill>
              <a:srgbClr val="FF00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199" name="Text Box 39"/>
            <p:cNvSpPr txBox="1">
              <a:spLocks noChangeArrowheads="1"/>
            </p:cNvSpPr>
            <p:nvPr/>
          </p:nvSpPr>
          <p:spPr bwMode="auto">
            <a:xfrm>
              <a:off x="158" y="3964"/>
              <a:ext cx="1451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TFT</a:t>
              </a:r>
              <a:r>
                <a:rPr lang="zh-TW" altLang="en-US" sz="140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側</a:t>
              </a: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Rubbing</a:t>
              </a:r>
            </a:p>
          </p:txBody>
        </p:sp>
        <p:sp>
          <p:nvSpPr>
            <p:cNvPr id="92200" name="Rectangle 40"/>
            <p:cNvSpPr>
              <a:spLocks noChangeArrowheads="1"/>
            </p:cNvSpPr>
            <p:nvPr/>
          </p:nvSpPr>
          <p:spPr bwMode="auto">
            <a:xfrm>
              <a:off x="521" y="1979"/>
              <a:ext cx="1270" cy="590"/>
            </a:xfrm>
            <a:prstGeom prst="rect">
              <a:avLst/>
            </a:prstGeom>
            <a:solidFill>
              <a:srgbClr val="FF9900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2201" name="Text Box 41"/>
            <p:cNvSpPr txBox="1">
              <a:spLocks noChangeArrowheads="1"/>
            </p:cNvSpPr>
            <p:nvPr/>
          </p:nvSpPr>
          <p:spPr bwMode="auto">
            <a:xfrm>
              <a:off x="114" y="2024"/>
              <a:ext cx="1451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CF</a:t>
              </a:r>
              <a:r>
                <a:rPr lang="zh-TW" altLang="en-US" sz="140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側</a:t>
              </a: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Rubbing</a:t>
              </a:r>
            </a:p>
          </p:txBody>
        </p:sp>
      </p:grpSp>
      <p:sp>
        <p:nvSpPr>
          <p:cNvPr id="92202" name="Oval 42"/>
          <p:cNvSpPr>
            <a:spLocks noChangeArrowheads="1"/>
          </p:cNvSpPr>
          <p:nvPr/>
        </p:nvSpPr>
        <p:spPr bwMode="auto">
          <a:xfrm>
            <a:off x="2627313" y="5013325"/>
            <a:ext cx="2881312" cy="720725"/>
          </a:xfrm>
          <a:prstGeom prst="ellips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2203" name="Oval 43"/>
          <p:cNvSpPr>
            <a:spLocks noChangeArrowheads="1"/>
          </p:cNvSpPr>
          <p:nvPr/>
        </p:nvSpPr>
        <p:spPr bwMode="auto">
          <a:xfrm>
            <a:off x="7596188" y="3644900"/>
            <a:ext cx="863600" cy="2089150"/>
          </a:xfrm>
          <a:prstGeom prst="ellips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402D6B1A-EF2B-493E-83D5-B60D893CFC09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93186" name="Rectangle 2"/>
          <p:cNvSpPr>
            <a:spLocks noChangeArrowheads="1"/>
          </p:cNvSpPr>
          <p:nvPr>
            <p:ph type="title" sz="quarter"/>
          </p:nvPr>
        </p:nvSpPr>
        <p:spPr bwMode="auto">
          <a:xfrm>
            <a:off x="528638" y="-26988"/>
            <a:ext cx="6923087" cy="3460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Gray Level Inversion</a:t>
            </a:r>
          </a:p>
        </p:txBody>
      </p:sp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323850" y="6021388"/>
            <a:ext cx="7632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灰階反轉的涵義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: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理論上低灰階定義是比高灰階亮度暗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一但發生</a:t>
            </a:r>
            <a:r>
              <a:rPr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低灰階比高灰階亮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稱之為灰階反轉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對於色彩品質影響很大</a:t>
            </a:r>
          </a:p>
        </p:txBody>
      </p:sp>
      <p:pic>
        <p:nvPicPr>
          <p:cNvPr id="93188" name="Picture 4"/>
          <p:cNvPicPr>
            <a:picLocks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2"/>
          <a:stretch>
            <a:fillRect/>
          </a:stretch>
        </p:blipFill>
        <p:spPr bwMode="auto">
          <a:xfrm>
            <a:off x="4648200" y="893763"/>
            <a:ext cx="4038600" cy="2452687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0" name="Picture 6"/>
          <p:cNvPicPr>
            <a:picLocks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39863"/>
            <a:ext cx="2054225" cy="1328737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1" name="Picture 7"/>
          <p:cNvPicPr>
            <a:picLocks noChangeAspect="1" noChangeArrowheads="1"/>
          </p:cNvPicPr>
          <p:nvPr>
            <p:ph sz="quarter" idx="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1333500"/>
            <a:ext cx="1570037" cy="1535113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192" name="Text Box 8"/>
          <p:cNvSpPr txBox="1">
            <a:spLocks noChangeArrowheads="1"/>
          </p:cNvSpPr>
          <p:nvPr/>
        </p:nvSpPr>
        <p:spPr bwMode="auto">
          <a:xfrm>
            <a:off x="1050925" y="2874963"/>
            <a:ext cx="134937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正視角</a:t>
            </a:r>
          </a:p>
        </p:txBody>
      </p:sp>
      <p:sp>
        <p:nvSpPr>
          <p:cNvPr id="93193" name="Text Box 9"/>
          <p:cNvSpPr txBox="1">
            <a:spLocks noChangeArrowheads="1"/>
          </p:cNvSpPr>
          <p:nvPr/>
        </p:nvSpPr>
        <p:spPr bwMode="auto">
          <a:xfrm>
            <a:off x="3146425" y="2703513"/>
            <a:ext cx="10128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右視角</a:t>
            </a:r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(60</a:t>
            </a:r>
            <a:r>
              <a:rPr lang="zh-TW" altLang="en-US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度</a:t>
            </a:r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3194" name="Oval 10"/>
          <p:cNvSpPr>
            <a:spLocks noChangeArrowheads="1"/>
          </p:cNvSpPr>
          <p:nvPr/>
        </p:nvSpPr>
        <p:spPr bwMode="auto">
          <a:xfrm>
            <a:off x="2538413" y="1009650"/>
            <a:ext cx="338137" cy="2132013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195" name="Oval 11"/>
          <p:cNvSpPr>
            <a:spLocks noChangeArrowheads="1"/>
          </p:cNvSpPr>
          <p:nvPr/>
        </p:nvSpPr>
        <p:spPr bwMode="auto">
          <a:xfrm>
            <a:off x="4162425" y="1081088"/>
            <a:ext cx="338138" cy="2132012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93196" name="Picture 12"/>
          <p:cNvPicPr>
            <a:picLocks noChangeAspect="1" noChangeArrowheads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4"/>
          <a:stretch>
            <a:fillRect/>
          </a:stretch>
        </p:blipFill>
        <p:spPr bwMode="auto">
          <a:xfrm>
            <a:off x="4427538" y="3706813"/>
            <a:ext cx="3600450" cy="18716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3502025"/>
            <a:ext cx="2116137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198" name="Oval 14"/>
          <p:cNvSpPr>
            <a:spLocks noChangeArrowheads="1"/>
          </p:cNvSpPr>
          <p:nvPr/>
        </p:nvSpPr>
        <p:spPr bwMode="auto">
          <a:xfrm>
            <a:off x="3360738" y="3441700"/>
            <a:ext cx="431800" cy="792163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>
                    <a:alpha val="8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3199" name="Text Box 15"/>
          <p:cNvSpPr txBox="1">
            <a:spLocks noChangeArrowheads="1"/>
          </p:cNvSpPr>
          <p:nvPr/>
        </p:nvSpPr>
        <p:spPr bwMode="auto">
          <a:xfrm>
            <a:off x="3563938" y="4076700"/>
            <a:ext cx="1008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灰階反轉</a:t>
            </a:r>
          </a:p>
        </p:txBody>
      </p:sp>
      <p:sp>
        <p:nvSpPr>
          <p:cNvPr id="93200" name="Text Box 16"/>
          <p:cNvSpPr txBox="1">
            <a:spLocks noChangeArrowheads="1"/>
          </p:cNvSpPr>
          <p:nvPr/>
        </p:nvSpPr>
        <p:spPr bwMode="auto">
          <a:xfrm>
            <a:off x="2179638" y="692150"/>
            <a:ext cx="11160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400">
                <a:latin typeface="Tahoma" panose="020B0604030504040204" pitchFamily="34" charset="0"/>
                <a:ea typeface="標楷體" panose="03000509000000000000" pitchFamily="65" charset="-120"/>
              </a:rPr>
              <a:t>低灰階</a:t>
            </a:r>
          </a:p>
        </p:txBody>
      </p:sp>
      <p:sp>
        <p:nvSpPr>
          <p:cNvPr id="93201" name="Text Box 17"/>
          <p:cNvSpPr txBox="1">
            <a:spLocks noChangeArrowheads="1"/>
          </p:cNvSpPr>
          <p:nvPr/>
        </p:nvSpPr>
        <p:spPr bwMode="auto">
          <a:xfrm>
            <a:off x="341313" y="696913"/>
            <a:ext cx="11160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400">
                <a:latin typeface="Tahoma" panose="020B0604030504040204" pitchFamily="34" charset="0"/>
                <a:ea typeface="標楷體" panose="03000509000000000000" pitchFamily="65" charset="-120"/>
              </a:rPr>
              <a:t>高灰階</a:t>
            </a:r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 flipH="1">
            <a:off x="1200150" y="869950"/>
            <a:ext cx="1211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42BFF028-1BFE-49A2-9777-8D655DE5C6F2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835150" y="-26988"/>
            <a:ext cx="5762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Why Need Compensation?</a:t>
            </a:r>
          </a:p>
        </p:txBody>
      </p:sp>
      <p:sp>
        <p:nvSpPr>
          <p:cNvPr id="94211" name="AutoShape 3"/>
          <p:cNvSpPr>
            <a:spLocks noChangeArrowheads="1"/>
          </p:cNvSpPr>
          <p:nvPr/>
        </p:nvSpPr>
        <p:spPr bwMode="auto">
          <a:xfrm>
            <a:off x="1763713" y="6165850"/>
            <a:ext cx="5759450" cy="692150"/>
          </a:xfrm>
          <a:prstGeom prst="star16">
            <a:avLst>
              <a:gd name="adj" fmla="val 37500"/>
            </a:avLst>
          </a:prstGeom>
          <a:solidFill>
            <a:srgbClr val="CCFFFF">
              <a:alpha val="50000"/>
            </a:srgbClr>
          </a:solidFill>
          <a:ln w="9525" algn="ctr">
            <a:solidFill>
              <a:srgbClr val="3366FF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771775" y="6272213"/>
            <a:ext cx="3816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TW" altLang="en-US" sz="200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補償大視角漏光</a:t>
            </a:r>
            <a:r>
              <a:rPr kumimoji="0" lang="en-US" altLang="zh-TW" sz="200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kumimoji="0" lang="zh-TW" altLang="en-US" sz="200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提</a:t>
            </a:r>
            <a:r>
              <a:rPr lang="zh-TW" altLang="en-US" sz="200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升視角</a:t>
            </a:r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8"/>
          <a:stretch>
            <a:fillRect/>
          </a:stretch>
        </p:blipFill>
        <p:spPr bwMode="auto">
          <a:xfrm>
            <a:off x="2124075" y="765175"/>
            <a:ext cx="6840538" cy="533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01174F40-D5A3-4306-8198-086D00CA731A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130050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1547813" y="-26988"/>
            <a:ext cx="6923087" cy="3460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</a:rPr>
              <a:t>Principles of Phase Compensation</a:t>
            </a:r>
          </a:p>
        </p:txBody>
      </p:sp>
      <p:pic>
        <p:nvPicPr>
          <p:cNvPr id="130051" name="Picture 3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" b="61"/>
          <a:stretch>
            <a:fillRect/>
          </a:stretch>
        </p:blipFill>
        <p:spPr bwMode="auto">
          <a:xfrm>
            <a:off x="323850" y="692150"/>
            <a:ext cx="8424863" cy="5761038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F3198A43-A1B8-4F4C-8EF5-4D9F23709453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6157913" y="4581525"/>
            <a:ext cx="2374900" cy="863600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3433763" y="4567238"/>
            <a:ext cx="2146300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073150" y="4552950"/>
            <a:ext cx="1195388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4643438" y="6165850"/>
            <a:ext cx="3024187" cy="431800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1908175" y="0"/>
            <a:ext cx="6840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最佳化補償歷程</a:t>
            </a: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669925" y="4545013"/>
            <a:ext cx="2016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hlinkClick r:id="" action="ppaction://noaction"/>
              </a:rPr>
              <a:t>C plate</a:t>
            </a:r>
            <a:endParaRPr lang="en-US" altLang="zh-TW" sz="200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sp>
        <p:nvSpPr>
          <p:cNvPr id="95240" name="Text Box 8"/>
          <p:cNvSpPr txBox="1">
            <a:spLocks noChangeArrowheads="1"/>
          </p:cNvSpPr>
          <p:nvPr/>
        </p:nvSpPr>
        <p:spPr bwMode="auto">
          <a:xfrm>
            <a:off x="3203575" y="4581525"/>
            <a:ext cx="2663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hlinkClick r:id="" action="ppaction://noaction"/>
              </a:rPr>
              <a:t>A+C plate</a:t>
            </a:r>
            <a:endParaRPr lang="en-US" altLang="zh-TW" sz="200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sp>
        <p:nvSpPr>
          <p:cNvPr id="95241" name="Rectangle 9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746625" y="6221413"/>
            <a:ext cx="27765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  <a:hlinkClick r:id="" action="ppaction://noaction"/>
              </a:rPr>
              <a:t>Definition of the A,C&amp;O plate</a:t>
            </a:r>
            <a:endParaRPr lang="en-US" altLang="zh-TW" sz="140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6107113" y="2538413"/>
            <a:ext cx="2425700" cy="920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b="0"/>
          </a:p>
        </p:txBody>
      </p:sp>
      <p:sp>
        <p:nvSpPr>
          <p:cNvPr id="95243" name="Rectangle 11"/>
          <p:cNvSpPr>
            <a:spLocks noChangeArrowheads="1"/>
          </p:cNvSpPr>
          <p:nvPr/>
        </p:nvSpPr>
        <p:spPr bwMode="auto">
          <a:xfrm>
            <a:off x="6107113" y="3552825"/>
            <a:ext cx="2425700" cy="9048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1200" b="0"/>
          </a:p>
        </p:txBody>
      </p:sp>
      <p:sp>
        <p:nvSpPr>
          <p:cNvPr id="95244" name="Oval 12"/>
          <p:cNvSpPr>
            <a:spLocks noChangeArrowheads="1"/>
          </p:cNvSpPr>
          <p:nvPr/>
        </p:nvSpPr>
        <p:spPr bwMode="auto">
          <a:xfrm rot="21300000">
            <a:off x="6970713" y="3465513"/>
            <a:ext cx="317500" cy="71437"/>
          </a:xfrm>
          <a:prstGeom prst="ellipse">
            <a:avLst/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45" name="Oval 13"/>
          <p:cNvSpPr>
            <a:spLocks noChangeArrowheads="1"/>
          </p:cNvSpPr>
          <p:nvPr/>
        </p:nvSpPr>
        <p:spPr bwMode="auto">
          <a:xfrm rot="19200000">
            <a:off x="6992938" y="3348038"/>
            <a:ext cx="315912" cy="73025"/>
          </a:xfrm>
          <a:prstGeom prst="ellipse">
            <a:avLst/>
          </a:prstGeom>
          <a:gradFill rotWithShape="1">
            <a:gsLst>
              <a:gs pos="0">
                <a:srgbClr val="FFCC00">
                  <a:gamma/>
                  <a:tint val="1372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tint val="1372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46" name="Oval 14"/>
          <p:cNvSpPr>
            <a:spLocks noChangeArrowheads="1"/>
          </p:cNvSpPr>
          <p:nvPr/>
        </p:nvSpPr>
        <p:spPr bwMode="auto">
          <a:xfrm rot="5400000">
            <a:off x="7005638" y="3163888"/>
            <a:ext cx="246062" cy="93662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47" name="Oval 15"/>
          <p:cNvSpPr>
            <a:spLocks noChangeArrowheads="1"/>
          </p:cNvSpPr>
          <p:nvPr/>
        </p:nvSpPr>
        <p:spPr bwMode="auto">
          <a:xfrm rot="5400000">
            <a:off x="6989763" y="2903538"/>
            <a:ext cx="246062" cy="93662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48" name="Oval 16"/>
          <p:cNvSpPr>
            <a:spLocks noChangeArrowheads="1"/>
          </p:cNvSpPr>
          <p:nvPr/>
        </p:nvSpPr>
        <p:spPr bwMode="auto">
          <a:xfrm rot="19200000">
            <a:off x="6935788" y="2740025"/>
            <a:ext cx="317500" cy="73025"/>
          </a:xfrm>
          <a:prstGeom prst="ellipse">
            <a:avLst/>
          </a:prstGeom>
          <a:gradFill rotWithShape="1">
            <a:gsLst>
              <a:gs pos="0">
                <a:srgbClr val="FFCC00">
                  <a:gamma/>
                  <a:tint val="1372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tint val="1372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49" name="Oval 17"/>
          <p:cNvSpPr>
            <a:spLocks noChangeArrowheads="1"/>
          </p:cNvSpPr>
          <p:nvPr/>
        </p:nvSpPr>
        <p:spPr bwMode="auto">
          <a:xfrm rot="21300000">
            <a:off x="6934200" y="2640013"/>
            <a:ext cx="317500" cy="71437"/>
          </a:xfrm>
          <a:prstGeom prst="ellipse">
            <a:avLst/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0" name="AutoShape 18"/>
          <p:cNvSpPr>
            <a:spLocks noChangeArrowheads="1"/>
          </p:cNvSpPr>
          <p:nvPr/>
        </p:nvSpPr>
        <p:spPr bwMode="auto">
          <a:xfrm rot="3960000">
            <a:off x="6934994" y="2350294"/>
            <a:ext cx="260350" cy="112712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1" name="AutoShape 19"/>
          <p:cNvSpPr>
            <a:spLocks noChangeArrowheads="1"/>
          </p:cNvSpPr>
          <p:nvPr/>
        </p:nvSpPr>
        <p:spPr bwMode="auto">
          <a:xfrm rot="2400000">
            <a:off x="6935788" y="2219325"/>
            <a:ext cx="334962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CC00">
                  <a:gamma/>
                  <a:tint val="1372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tint val="1372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2" name="AutoShape 20"/>
          <p:cNvSpPr>
            <a:spLocks noChangeArrowheads="1"/>
          </p:cNvSpPr>
          <p:nvPr/>
        </p:nvSpPr>
        <p:spPr bwMode="auto">
          <a:xfrm rot="660000">
            <a:off x="6935788" y="2103438"/>
            <a:ext cx="334962" cy="85725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3" name="AutoShape 21"/>
          <p:cNvSpPr>
            <a:spLocks noChangeArrowheads="1"/>
          </p:cNvSpPr>
          <p:nvPr/>
        </p:nvSpPr>
        <p:spPr bwMode="auto">
          <a:xfrm rot="3960000">
            <a:off x="7009607" y="3712368"/>
            <a:ext cx="260350" cy="1127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4" name="AutoShape 22"/>
          <p:cNvSpPr>
            <a:spLocks noChangeArrowheads="1"/>
          </p:cNvSpPr>
          <p:nvPr/>
        </p:nvSpPr>
        <p:spPr bwMode="auto">
          <a:xfrm rot="2400000">
            <a:off x="6972300" y="3898900"/>
            <a:ext cx="336550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CC00">
                  <a:gamma/>
                  <a:tint val="1372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tint val="1372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5" name="AutoShape 23"/>
          <p:cNvSpPr>
            <a:spLocks noChangeArrowheads="1"/>
          </p:cNvSpPr>
          <p:nvPr/>
        </p:nvSpPr>
        <p:spPr bwMode="auto">
          <a:xfrm rot="660000">
            <a:off x="6972300" y="4014788"/>
            <a:ext cx="336550" cy="87312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6" name="Oval 24"/>
          <p:cNvSpPr>
            <a:spLocks noChangeArrowheads="1"/>
          </p:cNvSpPr>
          <p:nvPr/>
        </p:nvSpPr>
        <p:spPr bwMode="auto">
          <a:xfrm rot="21300000">
            <a:off x="7824788" y="3465513"/>
            <a:ext cx="315912" cy="71437"/>
          </a:xfrm>
          <a:prstGeom prst="ellipse">
            <a:avLst/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7" name="Oval 25"/>
          <p:cNvSpPr>
            <a:spLocks noChangeArrowheads="1"/>
          </p:cNvSpPr>
          <p:nvPr/>
        </p:nvSpPr>
        <p:spPr bwMode="auto">
          <a:xfrm rot="19200000">
            <a:off x="7829550" y="3348038"/>
            <a:ext cx="317500" cy="73025"/>
          </a:xfrm>
          <a:prstGeom prst="ellipse">
            <a:avLst/>
          </a:prstGeom>
          <a:gradFill rotWithShape="1">
            <a:gsLst>
              <a:gs pos="0">
                <a:srgbClr val="FFCC00">
                  <a:gamma/>
                  <a:tint val="1372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tint val="1372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8" name="Oval 26"/>
          <p:cNvSpPr>
            <a:spLocks noChangeArrowheads="1"/>
          </p:cNvSpPr>
          <p:nvPr/>
        </p:nvSpPr>
        <p:spPr bwMode="auto">
          <a:xfrm rot="5400000">
            <a:off x="7842251" y="3163887"/>
            <a:ext cx="246062" cy="93663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59" name="Oval 27"/>
          <p:cNvSpPr>
            <a:spLocks noChangeArrowheads="1"/>
          </p:cNvSpPr>
          <p:nvPr/>
        </p:nvSpPr>
        <p:spPr bwMode="auto">
          <a:xfrm rot="5400000">
            <a:off x="7842251" y="2903537"/>
            <a:ext cx="246062" cy="93663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60" name="Oval 28"/>
          <p:cNvSpPr>
            <a:spLocks noChangeArrowheads="1"/>
          </p:cNvSpPr>
          <p:nvPr/>
        </p:nvSpPr>
        <p:spPr bwMode="auto">
          <a:xfrm rot="19200000">
            <a:off x="7788275" y="2740025"/>
            <a:ext cx="317500" cy="73025"/>
          </a:xfrm>
          <a:prstGeom prst="ellipse">
            <a:avLst/>
          </a:prstGeom>
          <a:gradFill rotWithShape="1">
            <a:gsLst>
              <a:gs pos="0">
                <a:srgbClr val="FFCC00">
                  <a:gamma/>
                  <a:tint val="1372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tint val="1372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61" name="Oval 29"/>
          <p:cNvSpPr>
            <a:spLocks noChangeArrowheads="1"/>
          </p:cNvSpPr>
          <p:nvPr/>
        </p:nvSpPr>
        <p:spPr bwMode="auto">
          <a:xfrm rot="21300000">
            <a:off x="7786688" y="2640013"/>
            <a:ext cx="317500" cy="71437"/>
          </a:xfrm>
          <a:prstGeom prst="ellipse">
            <a:avLst/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62" name="AutoShape 30"/>
          <p:cNvSpPr>
            <a:spLocks noChangeArrowheads="1"/>
          </p:cNvSpPr>
          <p:nvPr/>
        </p:nvSpPr>
        <p:spPr bwMode="auto">
          <a:xfrm rot="3960000">
            <a:off x="7788276" y="2351087"/>
            <a:ext cx="260350" cy="111125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63" name="AutoShape 31"/>
          <p:cNvSpPr>
            <a:spLocks noChangeArrowheads="1"/>
          </p:cNvSpPr>
          <p:nvPr/>
        </p:nvSpPr>
        <p:spPr bwMode="auto">
          <a:xfrm rot="2400000">
            <a:off x="7788275" y="2219325"/>
            <a:ext cx="336550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CC00">
                  <a:gamma/>
                  <a:tint val="1372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tint val="1372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64" name="AutoShape 32"/>
          <p:cNvSpPr>
            <a:spLocks noChangeArrowheads="1"/>
          </p:cNvSpPr>
          <p:nvPr/>
        </p:nvSpPr>
        <p:spPr bwMode="auto">
          <a:xfrm rot="660000">
            <a:off x="7788275" y="2103438"/>
            <a:ext cx="336550" cy="85725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65" name="AutoShape 33"/>
          <p:cNvSpPr>
            <a:spLocks noChangeArrowheads="1"/>
          </p:cNvSpPr>
          <p:nvPr/>
        </p:nvSpPr>
        <p:spPr bwMode="auto">
          <a:xfrm rot="3960000">
            <a:off x="7862888" y="3713162"/>
            <a:ext cx="260350" cy="111125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66" name="AutoShape 34"/>
          <p:cNvSpPr>
            <a:spLocks noChangeArrowheads="1"/>
          </p:cNvSpPr>
          <p:nvPr/>
        </p:nvSpPr>
        <p:spPr bwMode="auto">
          <a:xfrm rot="2400000">
            <a:off x="7824788" y="3898900"/>
            <a:ext cx="336550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CC00">
                  <a:gamma/>
                  <a:tint val="13725"/>
                  <a:invGamma/>
                </a:srgbClr>
              </a:gs>
              <a:gs pos="50000">
                <a:srgbClr val="FFCC00"/>
              </a:gs>
              <a:gs pos="100000">
                <a:srgbClr val="FFCC00">
                  <a:gamma/>
                  <a:tint val="1372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67" name="AutoShape 35"/>
          <p:cNvSpPr>
            <a:spLocks noChangeArrowheads="1"/>
          </p:cNvSpPr>
          <p:nvPr/>
        </p:nvSpPr>
        <p:spPr bwMode="auto">
          <a:xfrm rot="660000">
            <a:off x="7824788" y="4014788"/>
            <a:ext cx="336550" cy="87312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68" name="Rectangle 36"/>
          <p:cNvSpPr>
            <a:spLocks noChangeArrowheads="1"/>
          </p:cNvSpPr>
          <p:nvPr/>
        </p:nvSpPr>
        <p:spPr bwMode="auto">
          <a:xfrm>
            <a:off x="6097588" y="2060575"/>
            <a:ext cx="2425700" cy="471488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1200" b="0"/>
              <a:t>C Film</a:t>
            </a:r>
          </a:p>
        </p:txBody>
      </p:sp>
      <p:sp>
        <p:nvSpPr>
          <p:cNvPr id="95269" name="Rectangle 37"/>
          <p:cNvSpPr>
            <a:spLocks noChangeArrowheads="1"/>
          </p:cNvSpPr>
          <p:nvPr/>
        </p:nvSpPr>
        <p:spPr bwMode="auto">
          <a:xfrm>
            <a:off x="6097588" y="2624138"/>
            <a:ext cx="2425700" cy="927100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b="0"/>
              <a:t>LC</a:t>
            </a:r>
          </a:p>
        </p:txBody>
      </p:sp>
      <p:sp>
        <p:nvSpPr>
          <p:cNvPr id="95270" name="Rectangle 38"/>
          <p:cNvSpPr>
            <a:spLocks noChangeArrowheads="1"/>
          </p:cNvSpPr>
          <p:nvPr/>
        </p:nvSpPr>
        <p:spPr bwMode="auto">
          <a:xfrm>
            <a:off x="6097588" y="3644900"/>
            <a:ext cx="2425700" cy="471488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1200" b="0"/>
              <a:t>C Film</a:t>
            </a:r>
          </a:p>
        </p:txBody>
      </p:sp>
      <p:sp>
        <p:nvSpPr>
          <p:cNvPr id="95271" name="Rectangle 39"/>
          <p:cNvSpPr>
            <a:spLocks noChangeArrowheads="1"/>
          </p:cNvSpPr>
          <p:nvPr/>
        </p:nvSpPr>
        <p:spPr bwMode="auto">
          <a:xfrm>
            <a:off x="6107113" y="1920875"/>
            <a:ext cx="2425700" cy="146050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50000">
                <a:srgbClr val="CCFFCC">
                  <a:gamma/>
                  <a:tint val="43922"/>
                  <a:invGamma/>
                </a:srgbClr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TAC</a:t>
            </a:r>
          </a:p>
        </p:txBody>
      </p:sp>
      <p:sp>
        <p:nvSpPr>
          <p:cNvPr id="95272" name="Rectangle 40"/>
          <p:cNvSpPr>
            <a:spLocks noChangeArrowheads="1"/>
          </p:cNvSpPr>
          <p:nvPr/>
        </p:nvSpPr>
        <p:spPr bwMode="auto">
          <a:xfrm>
            <a:off x="6107113" y="1739900"/>
            <a:ext cx="2425700" cy="180975"/>
          </a:xfrm>
          <a:prstGeom prst="rect">
            <a:avLst/>
          </a:prstGeom>
          <a:gradFill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gamma/>
                  <a:tint val="23529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Polarizer </a:t>
            </a:r>
          </a:p>
        </p:txBody>
      </p:sp>
      <p:sp>
        <p:nvSpPr>
          <p:cNvPr id="95273" name="Rectangle 41"/>
          <p:cNvSpPr>
            <a:spLocks noChangeArrowheads="1"/>
          </p:cNvSpPr>
          <p:nvPr/>
        </p:nvSpPr>
        <p:spPr bwMode="auto">
          <a:xfrm>
            <a:off x="6107113" y="4119563"/>
            <a:ext cx="2425700" cy="165100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50000">
                <a:srgbClr val="CCFFCC">
                  <a:gamma/>
                  <a:tint val="43922"/>
                  <a:invGamma/>
                </a:srgbClr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TAC</a:t>
            </a:r>
          </a:p>
        </p:txBody>
      </p:sp>
      <p:sp>
        <p:nvSpPr>
          <p:cNvPr id="95274" name="Rectangle 42"/>
          <p:cNvSpPr>
            <a:spLocks noChangeArrowheads="1"/>
          </p:cNvSpPr>
          <p:nvPr/>
        </p:nvSpPr>
        <p:spPr bwMode="auto">
          <a:xfrm>
            <a:off x="6107113" y="4284663"/>
            <a:ext cx="2425700" cy="182562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23529"/>
                  <a:invGamma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Polarizer </a:t>
            </a:r>
          </a:p>
        </p:txBody>
      </p:sp>
      <p:sp>
        <p:nvSpPr>
          <p:cNvPr id="95275" name="AutoShape 43"/>
          <p:cNvSpPr>
            <a:spLocks noChangeArrowheads="1"/>
          </p:cNvSpPr>
          <p:nvPr/>
        </p:nvSpPr>
        <p:spPr bwMode="auto">
          <a:xfrm>
            <a:off x="7740650" y="2420938"/>
            <a:ext cx="112713" cy="327025"/>
          </a:xfrm>
          <a:prstGeom prst="curvedRightArrow">
            <a:avLst>
              <a:gd name="adj1" fmla="val 58028"/>
              <a:gd name="adj2" fmla="val 116056"/>
              <a:gd name="adj3" fmla="val 33333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76" name="AutoShape 44"/>
          <p:cNvSpPr>
            <a:spLocks noChangeArrowheads="1"/>
          </p:cNvSpPr>
          <p:nvPr/>
        </p:nvSpPr>
        <p:spPr bwMode="auto">
          <a:xfrm>
            <a:off x="7596188" y="2276475"/>
            <a:ext cx="260350" cy="654050"/>
          </a:xfrm>
          <a:prstGeom prst="curvedRightArrow">
            <a:avLst>
              <a:gd name="adj1" fmla="val 19097"/>
              <a:gd name="adj2" fmla="val 38497"/>
              <a:gd name="adj3" fmla="val 40264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77" name="AutoShape 45"/>
          <p:cNvSpPr>
            <a:spLocks noChangeArrowheads="1"/>
          </p:cNvSpPr>
          <p:nvPr/>
        </p:nvSpPr>
        <p:spPr bwMode="auto">
          <a:xfrm>
            <a:off x="7380288" y="2133600"/>
            <a:ext cx="447675" cy="944563"/>
          </a:xfrm>
          <a:prstGeom prst="curvedRightArrow">
            <a:avLst>
              <a:gd name="adj1" fmla="val 10178"/>
              <a:gd name="adj2" fmla="val 32001"/>
              <a:gd name="adj3" fmla="val 36472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78" name="Text Box 46"/>
          <p:cNvSpPr txBox="1">
            <a:spLocks noChangeArrowheads="1"/>
          </p:cNvSpPr>
          <p:nvPr/>
        </p:nvSpPr>
        <p:spPr bwMode="auto">
          <a:xfrm>
            <a:off x="5580063" y="4581525"/>
            <a:ext cx="360045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hlinkClick r:id="" action="ppaction://noaction"/>
              </a:rPr>
              <a:t>C Film : hybrid </a:t>
            </a:r>
          </a:p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hlinkClick r:id="" action="ppaction://noaction"/>
              </a:rPr>
              <a:t>WV, SWV &amp; EWV</a:t>
            </a:r>
            <a:endParaRPr lang="en-US" altLang="zh-TW" sz="200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95279" name="Rectangle 47"/>
          <p:cNvSpPr>
            <a:spLocks noChangeArrowheads="1"/>
          </p:cNvSpPr>
          <p:nvPr/>
        </p:nvSpPr>
        <p:spPr bwMode="auto">
          <a:xfrm>
            <a:off x="3309938" y="2536825"/>
            <a:ext cx="2425700" cy="920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b="0"/>
          </a:p>
        </p:txBody>
      </p:sp>
      <p:sp>
        <p:nvSpPr>
          <p:cNvPr id="95280" name="Rectangle 48"/>
          <p:cNvSpPr>
            <a:spLocks noChangeArrowheads="1"/>
          </p:cNvSpPr>
          <p:nvPr/>
        </p:nvSpPr>
        <p:spPr bwMode="auto">
          <a:xfrm>
            <a:off x="3309938" y="3551238"/>
            <a:ext cx="2425700" cy="9048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1200" b="0"/>
          </a:p>
        </p:txBody>
      </p:sp>
      <p:sp>
        <p:nvSpPr>
          <p:cNvPr id="95281" name="Oval 49"/>
          <p:cNvSpPr>
            <a:spLocks noChangeArrowheads="1"/>
          </p:cNvSpPr>
          <p:nvPr/>
        </p:nvSpPr>
        <p:spPr bwMode="auto">
          <a:xfrm rot="21300000">
            <a:off x="4464050" y="3463925"/>
            <a:ext cx="317500" cy="71438"/>
          </a:xfrm>
          <a:prstGeom prst="ellipse">
            <a:avLst/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82" name="Oval 50"/>
          <p:cNvSpPr>
            <a:spLocks noChangeArrowheads="1"/>
          </p:cNvSpPr>
          <p:nvPr/>
        </p:nvSpPr>
        <p:spPr bwMode="auto">
          <a:xfrm rot="5400000">
            <a:off x="4483100" y="3162300"/>
            <a:ext cx="246063" cy="93663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83" name="Oval 51"/>
          <p:cNvSpPr>
            <a:spLocks noChangeArrowheads="1"/>
          </p:cNvSpPr>
          <p:nvPr/>
        </p:nvSpPr>
        <p:spPr bwMode="auto">
          <a:xfrm rot="5400000">
            <a:off x="4483100" y="2901950"/>
            <a:ext cx="246063" cy="93663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84" name="Oval 52"/>
          <p:cNvSpPr>
            <a:spLocks noChangeArrowheads="1"/>
          </p:cNvSpPr>
          <p:nvPr/>
        </p:nvSpPr>
        <p:spPr bwMode="auto">
          <a:xfrm rot="21300000">
            <a:off x="4427538" y="2638425"/>
            <a:ext cx="317500" cy="71438"/>
          </a:xfrm>
          <a:prstGeom prst="ellipse">
            <a:avLst/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85" name="Oval 53"/>
          <p:cNvSpPr>
            <a:spLocks noChangeArrowheads="1"/>
          </p:cNvSpPr>
          <p:nvPr/>
        </p:nvSpPr>
        <p:spPr bwMode="auto">
          <a:xfrm rot="21300000">
            <a:off x="5027613" y="3463925"/>
            <a:ext cx="315912" cy="71438"/>
          </a:xfrm>
          <a:prstGeom prst="ellipse">
            <a:avLst/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86" name="Oval 54"/>
          <p:cNvSpPr>
            <a:spLocks noChangeArrowheads="1"/>
          </p:cNvSpPr>
          <p:nvPr/>
        </p:nvSpPr>
        <p:spPr bwMode="auto">
          <a:xfrm rot="5400000">
            <a:off x="5045075" y="3162300"/>
            <a:ext cx="246063" cy="93663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87" name="Oval 55"/>
          <p:cNvSpPr>
            <a:spLocks noChangeArrowheads="1"/>
          </p:cNvSpPr>
          <p:nvPr/>
        </p:nvSpPr>
        <p:spPr bwMode="auto">
          <a:xfrm rot="5400000">
            <a:off x="5045075" y="2901950"/>
            <a:ext cx="246063" cy="93663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88" name="Oval 56"/>
          <p:cNvSpPr>
            <a:spLocks noChangeArrowheads="1"/>
          </p:cNvSpPr>
          <p:nvPr/>
        </p:nvSpPr>
        <p:spPr bwMode="auto">
          <a:xfrm rot="21300000">
            <a:off x="4989513" y="2638425"/>
            <a:ext cx="317500" cy="71438"/>
          </a:xfrm>
          <a:prstGeom prst="ellipse">
            <a:avLst/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89" name="Rectangle 57"/>
          <p:cNvSpPr>
            <a:spLocks noChangeArrowheads="1"/>
          </p:cNvSpPr>
          <p:nvPr/>
        </p:nvSpPr>
        <p:spPr bwMode="auto">
          <a:xfrm>
            <a:off x="3302000" y="2636838"/>
            <a:ext cx="2425700" cy="927100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b="0"/>
              <a:t>LC</a:t>
            </a:r>
          </a:p>
        </p:txBody>
      </p:sp>
      <p:sp>
        <p:nvSpPr>
          <p:cNvPr id="95290" name="Rectangle 58"/>
          <p:cNvSpPr>
            <a:spLocks noChangeArrowheads="1"/>
          </p:cNvSpPr>
          <p:nvPr/>
        </p:nvSpPr>
        <p:spPr bwMode="auto">
          <a:xfrm>
            <a:off x="3309938" y="1919288"/>
            <a:ext cx="2425700" cy="146050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50000">
                <a:srgbClr val="CCFFCC">
                  <a:gamma/>
                  <a:tint val="43922"/>
                  <a:invGamma/>
                </a:srgbClr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TAC</a:t>
            </a:r>
          </a:p>
        </p:txBody>
      </p:sp>
      <p:sp>
        <p:nvSpPr>
          <p:cNvPr id="95291" name="Rectangle 59"/>
          <p:cNvSpPr>
            <a:spLocks noChangeArrowheads="1"/>
          </p:cNvSpPr>
          <p:nvPr/>
        </p:nvSpPr>
        <p:spPr bwMode="auto">
          <a:xfrm>
            <a:off x="3309938" y="1738313"/>
            <a:ext cx="2425700" cy="180975"/>
          </a:xfrm>
          <a:prstGeom prst="rect">
            <a:avLst/>
          </a:prstGeom>
          <a:gradFill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gamma/>
                  <a:tint val="23529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Polarizer </a:t>
            </a:r>
          </a:p>
        </p:txBody>
      </p:sp>
      <p:sp>
        <p:nvSpPr>
          <p:cNvPr id="95292" name="Rectangle 60"/>
          <p:cNvSpPr>
            <a:spLocks noChangeArrowheads="1"/>
          </p:cNvSpPr>
          <p:nvPr/>
        </p:nvSpPr>
        <p:spPr bwMode="auto">
          <a:xfrm>
            <a:off x="3309938" y="4117975"/>
            <a:ext cx="2425700" cy="165100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50000">
                <a:srgbClr val="CCFFCC">
                  <a:gamma/>
                  <a:tint val="43922"/>
                  <a:invGamma/>
                </a:srgbClr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TAC</a:t>
            </a:r>
          </a:p>
        </p:txBody>
      </p:sp>
      <p:sp>
        <p:nvSpPr>
          <p:cNvPr id="95293" name="Rectangle 61"/>
          <p:cNvSpPr>
            <a:spLocks noChangeArrowheads="1"/>
          </p:cNvSpPr>
          <p:nvPr/>
        </p:nvSpPr>
        <p:spPr bwMode="auto">
          <a:xfrm>
            <a:off x="3309938" y="4283075"/>
            <a:ext cx="2425700" cy="182563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23529"/>
                  <a:invGamma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Polarizer </a:t>
            </a:r>
          </a:p>
        </p:txBody>
      </p:sp>
      <p:sp>
        <p:nvSpPr>
          <p:cNvPr id="95294" name="Rectangle 62"/>
          <p:cNvSpPr>
            <a:spLocks noChangeArrowheads="1"/>
          </p:cNvSpPr>
          <p:nvPr/>
        </p:nvSpPr>
        <p:spPr bwMode="auto">
          <a:xfrm>
            <a:off x="539750" y="2525713"/>
            <a:ext cx="2425700" cy="9207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b="0"/>
          </a:p>
        </p:txBody>
      </p:sp>
      <p:sp>
        <p:nvSpPr>
          <p:cNvPr id="95295" name="Rectangle 63"/>
          <p:cNvSpPr>
            <a:spLocks noChangeArrowheads="1"/>
          </p:cNvSpPr>
          <p:nvPr/>
        </p:nvSpPr>
        <p:spPr bwMode="auto">
          <a:xfrm>
            <a:off x="539750" y="3540125"/>
            <a:ext cx="2425700" cy="9048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1200" b="0"/>
          </a:p>
        </p:txBody>
      </p:sp>
      <p:sp>
        <p:nvSpPr>
          <p:cNvPr id="95296" name="Oval 64"/>
          <p:cNvSpPr>
            <a:spLocks noChangeArrowheads="1"/>
          </p:cNvSpPr>
          <p:nvPr/>
        </p:nvSpPr>
        <p:spPr bwMode="auto">
          <a:xfrm rot="5400000">
            <a:off x="1665288" y="3151188"/>
            <a:ext cx="246062" cy="93662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97" name="Oval 65"/>
          <p:cNvSpPr>
            <a:spLocks noChangeArrowheads="1"/>
          </p:cNvSpPr>
          <p:nvPr/>
        </p:nvSpPr>
        <p:spPr bwMode="auto">
          <a:xfrm rot="5400000">
            <a:off x="1665288" y="2890838"/>
            <a:ext cx="246062" cy="93662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98" name="AutoShape 66"/>
          <p:cNvSpPr>
            <a:spLocks noChangeArrowheads="1"/>
          </p:cNvSpPr>
          <p:nvPr/>
        </p:nvSpPr>
        <p:spPr bwMode="auto">
          <a:xfrm>
            <a:off x="1619250" y="3860800"/>
            <a:ext cx="336550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299" name="Oval 67"/>
          <p:cNvSpPr>
            <a:spLocks noChangeArrowheads="1"/>
          </p:cNvSpPr>
          <p:nvPr/>
        </p:nvSpPr>
        <p:spPr bwMode="auto">
          <a:xfrm rot="5400000">
            <a:off x="2274888" y="3151188"/>
            <a:ext cx="246062" cy="93662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00" name="Oval 68"/>
          <p:cNvSpPr>
            <a:spLocks noChangeArrowheads="1"/>
          </p:cNvSpPr>
          <p:nvPr/>
        </p:nvSpPr>
        <p:spPr bwMode="auto">
          <a:xfrm rot="5400000">
            <a:off x="2274888" y="2890838"/>
            <a:ext cx="246062" cy="93662"/>
          </a:xfrm>
          <a:prstGeom prst="ellipse">
            <a:avLst/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01" name="AutoShape 69"/>
          <p:cNvSpPr>
            <a:spLocks noChangeArrowheads="1"/>
          </p:cNvSpPr>
          <p:nvPr/>
        </p:nvSpPr>
        <p:spPr bwMode="auto">
          <a:xfrm>
            <a:off x="2257425" y="3860800"/>
            <a:ext cx="336550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02" name="Rectangle 70"/>
          <p:cNvSpPr>
            <a:spLocks noChangeArrowheads="1"/>
          </p:cNvSpPr>
          <p:nvPr/>
        </p:nvSpPr>
        <p:spPr bwMode="auto">
          <a:xfrm>
            <a:off x="539750" y="2636838"/>
            <a:ext cx="2425700" cy="927100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b="0"/>
              <a:t>LC</a:t>
            </a:r>
          </a:p>
        </p:txBody>
      </p:sp>
      <p:sp>
        <p:nvSpPr>
          <p:cNvPr id="95303" name="Rectangle 71"/>
          <p:cNvSpPr>
            <a:spLocks noChangeArrowheads="1"/>
          </p:cNvSpPr>
          <p:nvPr/>
        </p:nvSpPr>
        <p:spPr bwMode="auto">
          <a:xfrm>
            <a:off x="539750" y="3644900"/>
            <a:ext cx="2425700" cy="471488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1200" b="0"/>
              <a:t>-c plate</a:t>
            </a:r>
          </a:p>
        </p:txBody>
      </p:sp>
      <p:sp>
        <p:nvSpPr>
          <p:cNvPr id="95304" name="Rectangle 72"/>
          <p:cNvSpPr>
            <a:spLocks noChangeArrowheads="1"/>
          </p:cNvSpPr>
          <p:nvPr/>
        </p:nvSpPr>
        <p:spPr bwMode="auto">
          <a:xfrm>
            <a:off x="539750" y="1908175"/>
            <a:ext cx="2425700" cy="146050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50000">
                <a:srgbClr val="CCFFCC">
                  <a:gamma/>
                  <a:tint val="43922"/>
                  <a:invGamma/>
                </a:srgbClr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TAC</a:t>
            </a:r>
          </a:p>
        </p:txBody>
      </p:sp>
      <p:sp>
        <p:nvSpPr>
          <p:cNvPr id="95305" name="Rectangle 73"/>
          <p:cNvSpPr>
            <a:spLocks noChangeArrowheads="1"/>
          </p:cNvSpPr>
          <p:nvPr/>
        </p:nvSpPr>
        <p:spPr bwMode="auto">
          <a:xfrm>
            <a:off x="539750" y="1727200"/>
            <a:ext cx="2425700" cy="180975"/>
          </a:xfrm>
          <a:prstGeom prst="rect">
            <a:avLst/>
          </a:prstGeom>
          <a:gradFill rotWithShape="1">
            <a:gsLst>
              <a:gs pos="0">
                <a:schemeClr val="bg2">
                  <a:alpha val="50000"/>
                </a:schemeClr>
              </a:gs>
              <a:gs pos="100000">
                <a:schemeClr val="bg2">
                  <a:gamma/>
                  <a:tint val="23529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Polarizer</a:t>
            </a:r>
          </a:p>
        </p:txBody>
      </p:sp>
      <p:sp>
        <p:nvSpPr>
          <p:cNvPr id="95306" name="Rectangle 74"/>
          <p:cNvSpPr>
            <a:spLocks noChangeArrowheads="1"/>
          </p:cNvSpPr>
          <p:nvPr/>
        </p:nvSpPr>
        <p:spPr bwMode="auto">
          <a:xfrm>
            <a:off x="539750" y="4106863"/>
            <a:ext cx="2425700" cy="165100"/>
          </a:xfrm>
          <a:prstGeom prst="rect">
            <a:avLst/>
          </a:prstGeom>
          <a:gradFill rotWithShape="1">
            <a:gsLst>
              <a:gs pos="0">
                <a:srgbClr val="CCFFCC"/>
              </a:gs>
              <a:gs pos="50000">
                <a:srgbClr val="CCFFCC">
                  <a:gamma/>
                  <a:tint val="43922"/>
                  <a:invGamma/>
                </a:srgbClr>
              </a:gs>
              <a:gs pos="100000">
                <a:srgbClr val="CCFFC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TAC</a:t>
            </a:r>
          </a:p>
        </p:txBody>
      </p:sp>
      <p:sp>
        <p:nvSpPr>
          <p:cNvPr id="95307" name="Rectangle 75"/>
          <p:cNvSpPr>
            <a:spLocks noChangeArrowheads="1"/>
          </p:cNvSpPr>
          <p:nvPr/>
        </p:nvSpPr>
        <p:spPr bwMode="auto">
          <a:xfrm>
            <a:off x="539750" y="4271963"/>
            <a:ext cx="2425700" cy="182562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23529"/>
                  <a:invGamma/>
                </a:schemeClr>
              </a:gs>
              <a:gs pos="100000">
                <a:schemeClr val="bg2">
                  <a:alpha val="50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TW" sz="1200" b="0"/>
              <a:t>Polarizer </a:t>
            </a:r>
          </a:p>
        </p:txBody>
      </p:sp>
      <p:sp>
        <p:nvSpPr>
          <p:cNvPr id="95308" name="AutoShape 76"/>
          <p:cNvSpPr>
            <a:spLocks noChangeArrowheads="1"/>
          </p:cNvSpPr>
          <p:nvPr/>
        </p:nvSpPr>
        <p:spPr bwMode="auto">
          <a:xfrm>
            <a:off x="1643063" y="2205038"/>
            <a:ext cx="336550" cy="87312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09" name="AutoShape 77"/>
          <p:cNvSpPr>
            <a:spLocks noChangeArrowheads="1"/>
          </p:cNvSpPr>
          <p:nvPr/>
        </p:nvSpPr>
        <p:spPr bwMode="auto">
          <a:xfrm>
            <a:off x="2290763" y="2205038"/>
            <a:ext cx="336550" cy="87312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10" name="Rectangle 78"/>
          <p:cNvSpPr>
            <a:spLocks noChangeArrowheads="1"/>
          </p:cNvSpPr>
          <p:nvPr/>
        </p:nvSpPr>
        <p:spPr bwMode="auto">
          <a:xfrm>
            <a:off x="539750" y="2060575"/>
            <a:ext cx="2425700" cy="471488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1200" b="0"/>
              <a:t>-c plate</a:t>
            </a:r>
          </a:p>
        </p:txBody>
      </p:sp>
      <p:sp>
        <p:nvSpPr>
          <p:cNvPr id="95311" name="Rectangle 79"/>
          <p:cNvSpPr>
            <a:spLocks noChangeArrowheads="1"/>
          </p:cNvSpPr>
          <p:nvPr/>
        </p:nvSpPr>
        <p:spPr bwMode="auto">
          <a:xfrm>
            <a:off x="3317875" y="3644900"/>
            <a:ext cx="2425700" cy="215900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1200" b="0"/>
              <a:t>-a plate</a:t>
            </a:r>
          </a:p>
        </p:txBody>
      </p:sp>
      <p:sp>
        <p:nvSpPr>
          <p:cNvPr id="95312" name="Rectangle 80"/>
          <p:cNvSpPr>
            <a:spLocks noChangeArrowheads="1"/>
          </p:cNvSpPr>
          <p:nvPr/>
        </p:nvSpPr>
        <p:spPr bwMode="auto">
          <a:xfrm>
            <a:off x="3317875" y="3895725"/>
            <a:ext cx="2425700" cy="215900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1200" b="0"/>
              <a:t>-c plate</a:t>
            </a:r>
          </a:p>
        </p:txBody>
      </p:sp>
      <p:sp>
        <p:nvSpPr>
          <p:cNvPr id="95313" name="AutoShape 81"/>
          <p:cNvSpPr>
            <a:spLocks noChangeArrowheads="1"/>
          </p:cNvSpPr>
          <p:nvPr/>
        </p:nvSpPr>
        <p:spPr bwMode="auto">
          <a:xfrm>
            <a:off x="4478338" y="3959225"/>
            <a:ext cx="336550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14" name="AutoShape 82"/>
          <p:cNvSpPr>
            <a:spLocks noChangeArrowheads="1"/>
          </p:cNvSpPr>
          <p:nvPr/>
        </p:nvSpPr>
        <p:spPr bwMode="auto">
          <a:xfrm>
            <a:off x="5027613" y="3959225"/>
            <a:ext cx="336550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15" name="AutoShape 83"/>
          <p:cNvSpPr>
            <a:spLocks noChangeArrowheads="1"/>
          </p:cNvSpPr>
          <p:nvPr/>
        </p:nvSpPr>
        <p:spPr bwMode="auto">
          <a:xfrm>
            <a:off x="4427538" y="2120900"/>
            <a:ext cx="336550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16" name="AutoShape 84"/>
          <p:cNvSpPr>
            <a:spLocks noChangeArrowheads="1"/>
          </p:cNvSpPr>
          <p:nvPr/>
        </p:nvSpPr>
        <p:spPr bwMode="auto">
          <a:xfrm>
            <a:off x="4976813" y="2120900"/>
            <a:ext cx="336550" cy="87313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FF99">
                  <a:gamma/>
                  <a:tint val="0"/>
                  <a:invGamma/>
                </a:srgbClr>
              </a:gs>
              <a:gs pos="5000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17" name="Rectangle 85"/>
          <p:cNvSpPr>
            <a:spLocks noChangeArrowheads="1"/>
          </p:cNvSpPr>
          <p:nvPr/>
        </p:nvSpPr>
        <p:spPr bwMode="auto">
          <a:xfrm>
            <a:off x="3309938" y="2060575"/>
            <a:ext cx="2425700" cy="215900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1200" b="0"/>
              <a:t>-c plate</a:t>
            </a:r>
          </a:p>
        </p:txBody>
      </p:sp>
      <p:sp>
        <p:nvSpPr>
          <p:cNvPr id="95318" name="Rectangle 86"/>
          <p:cNvSpPr>
            <a:spLocks noChangeArrowheads="1"/>
          </p:cNvSpPr>
          <p:nvPr/>
        </p:nvSpPr>
        <p:spPr bwMode="auto">
          <a:xfrm>
            <a:off x="3309938" y="2289175"/>
            <a:ext cx="2425700" cy="215900"/>
          </a:xfrm>
          <a:prstGeom prst="rect">
            <a:avLst/>
          </a:prstGeom>
          <a:solidFill>
            <a:srgbClr val="C0C0C0">
              <a:alpha val="2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1200" b="0"/>
              <a:t>-a plate</a:t>
            </a:r>
          </a:p>
        </p:txBody>
      </p:sp>
      <p:sp>
        <p:nvSpPr>
          <p:cNvPr id="95319" name="AutoShape 87"/>
          <p:cNvSpPr>
            <a:spLocks noChangeArrowheads="1"/>
          </p:cNvSpPr>
          <p:nvPr/>
        </p:nvSpPr>
        <p:spPr bwMode="auto">
          <a:xfrm rot="5400000">
            <a:off x="4531519" y="3713957"/>
            <a:ext cx="215900" cy="112712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20" name="AutoShape 88"/>
          <p:cNvSpPr>
            <a:spLocks noChangeArrowheads="1"/>
          </p:cNvSpPr>
          <p:nvPr/>
        </p:nvSpPr>
        <p:spPr bwMode="auto">
          <a:xfrm rot="5400000">
            <a:off x="5091113" y="3719512"/>
            <a:ext cx="215900" cy="111125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21" name="AutoShape 89"/>
          <p:cNvSpPr>
            <a:spLocks noChangeArrowheads="1"/>
          </p:cNvSpPr>
          <p:nvPr/>
        </p:nvSpPr>
        <p:spPr bwMode="auto">
          <a:xfrm rot="5400000">
            <a:off x="4506119" y="2350294"/>
            <a:ext cx="215900" cy="112712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22" name="AutoShape 90"/>
          <p:cNvSpPr>
            <a:spLocks noChangeArrowheads="1"/>
          </p:cNvSpPr>
          <p:nvPr/>
        </p:nvSpPr>
        <p:spPr bwMode="auto">
          <a:xfrm rot="5400000">
            <a:off x="5065713" y="2355850"/>
            <a:ext cx="215900" cy="111125"/>
          </a:xfrm>
          <a:prstGeom prst="can">
            <a:avLst>
              <a:gd name="adj" fmla="val 50000"/>
            </a:avLst>
          </a:prstGeom>
          <a:gradFill rotWithShape="1">
            <a:gsLst>
              <a:gs pos="0">
                <a:srgbClr val="FF6600">
                  <a:gamma/>
                  <a:tint val="25490"/>
                  <a:invGamma/>
                </a:srgbClr>
              </a:gs>
              <a:gs pos="50000">
                <a:srgbClr val="FF6600"/>
              </a:gs>
              <a:gs pos="100000">
                <a:srgbClr val="FF6600">
                  <a:gamma/>
                  <a:tint val="25490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23" name="AutoShape 91"/>
          <p:cNvSpPr>
            <a:spLocks noChangeArrowheads="1"/>
          </p:cNvSpPr>
          <p:nvPr/>
        </p:nvSpPr>
        <p:spPr bwMode="auto">
          <a:xfrm>
            <a:off x="4237038" y="2393950"/>
            <a:ext cx="112712" cy="327025"/>
          </a:xfrm>
          <a:prstGeom prst="curvedRightArrow">
            <a:avLst>
              <a:gd name="adj1" fmla="val 58028"/>
              <a:gd name="adj2" fmla="val 116057"/>
              <a:gd name="adj3" fmla="val 33333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24" name="AutoShape 92"/>
          <p:cNvSpPr>
            <a:spLocks noChangeArrowheads="1"/>
          </p:cNvSpPr>
          <p:nvPr/>
        </p:nvSpPr>
        <p:spPr bwMode="auto">
          <a:xfrm>
            <a:off x="4067175" y="2133600"/>
            <a:ext cx="287338" cy="792163"/>
          </a:xfrm>
          <a:prstGeom prst="curvedRightArrow">
            <a:avLst>
              <a:gd name="adj1" fmla="val 20958"/>
              <a:gd name="adj2" fmla="val 42247"/>
              <a:gd name="adj3" fmla="val 40264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25" name="AutoShape 93"/>
          <p:cNvSpPr>
            <a:spLocks noChangeArrowheads="1"/>
          </p:cNvSpPr>
          <p:nvPr/>
        </p:nvSpPr>
        <p:spPr bwMode="auto">
          <a:xfrm>
            <a:off x="1331913" y="2205038"/>
            <a:ext cx="287337" cy="792162"/>
          </a:xfrm>
          <a:prstGeom prst="curvedRightArrow">
            <a:avLst>
              <a:gd name="adj1" fmla="val 20958"/>
              <a:gd name="adj2" fmla="val 42247"/>
              <a:gd name="adj3" fmla="val 40264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5326" name="AutoShape 9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07950" y="6237288"/>
            <a:ext cx="576263" cy="504825"/>
          </a:xfrm>
          <a:prstGeom prst="actionButtonHome">
            <a:avLst/>
          </a:prstGeom>
          <a:gradFill rotWithShape="1">
            <a:gsLst>
              <a:gs pos="0">
                <a:schemeClr val="bg1"/>
              </a:gs>
              <a:gs pos="100000">
                <a:schemeClr val="accent2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8F597967-31E9-4A7E-93A8-2615FA73D7C5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29032" name="AutoShape 8"/>
          <p:cNvSpPr>
            <a:spLocks noChangeArrowheads="1"/>
          </p:cNvSpPr>
          <p:nvPr/>
        </p:nvSpPr>
        <p:spPr bwMode="auto">
          <a:xfrm>
            <a:off x="828675" y="765175"/>
            <a:ext cx="7631113" cy="331152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2124075" y="0"/>
            <a:ext cx="4752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</a:rPr>
              <a:t>Outline</a:t>
            </a:r>
          </a:p>
        </p:txBody>
      </p:sp>
      <p:sp>
        <p:nvSpPr>
          <p:cNvPr id="129031" name="AutoShape 7"/>
          <p:cNvSpPr>
            <a:spLocks noChangeArrowheads="1"/>
          </p:cNvSpPr>
          <p:nvPr/>
        </p:nvSpPr>
        <p:spPr bwMode="auto">
          <a:xfrm>
            <a:off x="684213" y="765175"/>
            <a:ext cx="7704137" cy="32480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971550" y="954088"/>
            <a:ext cx="74168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TW" sz="2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Character of Liquid Crystal</a:t>
            </a:r>
          </a:p>
          <a:p>
            <a:pPr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TW" sz="2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LC Mode Introduction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TW" sz="2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 </a:t>
            </a:r>
            <a:r>
              <a:rPr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</a:t>
            </a:r>
            <a:r>
              <a:rPr lang="en-US" altLang="zh-TW" sz="2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TN</a:t>
            </a:r>
          </a:p>
          <a:p>
            <a:pPr>
              <a:spcBef>
                <a:spcPct val="50000"/>
              </a:spcBef>
            </a:pPr>
            <a:r>
              <a:rPr lang="en-US" altLang="zh-TW" sz="2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>
                <a:solidFill>
                  <a:schemeClr val="accent2"/>
                </a:solidFill>
                <a:sym typeface="Wingdings" panose="05000000000000000000" pitchFamily="2" charset="2"/>
              </a:rPr>
              <a:t>       </a:t>
            </a:r>
            <a:r>
              <a:rPr lang="en-US" altLang="zh-TW" sz="2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Homogeneous Aligned &amp; Vertical Aligned</a:t>
            </a:r>
          </a:p>
          <a:p>
            <a:pPr>
              <a:spcBef>
                <a:spcPct val="50000"/>
              </a:spcBef>
            </a:pPr>
            <a:r>
              <a:rPr lang="en-US" altLang="zh-TW" sz="2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 </a:t>
            </a:r>
            <a:r>
              <a:rPr lang="en-US" altLang="zh-TW">
                <a:solidFill>
                  <a:schemeClr val="accent2"/>
                </a:solidFill>
                <a:sym typeface="Wingdings" panose="05000000000000000000" pitchFamily="2" charset="2"/>
              </a:rPr>
              <a:t></a:t>
            </a:r>
            <a:r>
              <a:rPr lang="en-US" altLang="zh-TW" sz="24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IPS &amp; FFS</a:t>
            </a:r>
          </a:p>
        </p:txBody>
      </p:sp>
      <p:sp>
        <p:nvSpPr>
          <p:cNvPr id="129034" name="AutoShape 10"/>
          <p:cNvSpPr>
            <a:spLocks noChangeArrowheads="1"/>
          </p:cNvSpPr>
          <p:nvPr/>
        </p:nvSpPr>
        <p:spPr bwMode="auto">
          <a:xfrm>
            <a:off x="887413" y="4795838"/>
            <a:ext cx="6061075" cy="1441450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9035" name="AutoShape 11"/>
          <p:cNvSpPr>
            <a:spLocks noChangeArrowheads="1"/>
          </p:cNvSpPr>
          <p:nvPr/>
        </p:nvSpPr>
        <p:spPr bwMode="auto">
          <a:xfrm>
            <a:off x="741363" y="4724400"/>
            <a:ext cx="6119812" cy="14414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9033" name="Text Box 9"/>
          <p:cNvSpPr txBox="1">
            <a:spLocks noChangeArrowheads="1"/>
          </p:cNvSpPr>
          <p:nvPr/>
        </p:nvSpPr>
        <p:spPr bwMode="auto">
          <a:xfrm>
            <a:off x="812800" y="4724400"/>
            <a:ext cx="1512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</a:rPr>
              <a:t>Reference</a:t>
            </a:r>
            <a:endParaRPr lang="zh-TW" altLang="en-US" sz="200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9036" name="Object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73163" y="5229225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4" name="簡報" showAsIcon="1" r:id="rId4" imgW="914400" imgH="685800" progId="PowerPoint.Show.8">
                  <p:embed/>
                </p:oleObj>
              </mc:Choice>
              <mc:Fallback>
                <p:oleObj name="簡報" showAsIcon="1" r:id="rId4" imgW="914400" imgH="685800" progId="PowerPoint.Show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5229225"/>
                        <a:ext cx="914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7" name="Object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708650" y="5229225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5" name="簡報" showAsIcon="1" r:id="rId6" imgW="914400" imgH="685800" progId="PowerPoint.Show.8">
                  <p:embed/>
                </p:oleObj>
              </mc:Choice>
              <mc:Fallback>
                <p:oleObj name="簡報" showAsIcon="1" r:id="rId6" imgW="914400" imgH="685800" progId="PowerPoint.Show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5229225"/>
                        <a:ext cx="914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8" name="Object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97350" y="5229225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6" name="簡報" showAsIcon="1" r:id="rId8" imgW="914400" imgH="685800" progId="PowerPoint.Show.8">
                  <p:embed/>
                </p:oleObj>
              </mc:Choice>
              <mc:Fallback>
                <p:oleObj name="簡報" showAsIcon="1" r:id="rId8" imgW="914400" imgH="685800" progId="PowerPoint.Show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7350" y="5229225"/>
                        <a:ext cx="914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9" name="Object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684463" y="5229225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7" name="簡報" showAsIcon="1" r:id="rId10" imgW="914400" imgH="685800" progId="PowerPoint.Show.8">
                  <p:embed/>
                </p:oleObj>
              </mc:Choice>
              <mc:Fallback>
                <p:oleObj name="簡報" showAsIcon="1" r:id="rId10" imgW="914400" imgH="685800" progId="PowerPoint.Show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463" y="5229225"/>
                        <a:ext cx="914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0" name="AutoShape 16"/>
          <p:cNvSpPr>
            <a:spLocks noChangeArrowheads="1"/>
          </p:cNvSpPr>
          <p:nvPr/>
        </p:nvSpPr>
        <p:spPr bwMode="auto">
          <a:xfrm>
            <a:off x="971550" y="5086350"/>
            <a:ext cx="1223963" cy="863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9041" name="AutoShape 17"/>
          <p:cNvSpPr>
            <a:spLocks noChangeArrowheads="1"/>
          </p:cNvSpPr>
          <p:nvPr/>
        </p:nvSpPr>
        <p:spPr bwMode="auto">
          <a:xfrm>
            <a:off x="2484438" y="5086350"/>
            <a:ext cx="1223962" cy="863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9042" name="AutoShape 18"/>
          <p:cNvSpPr>
            <a:spLocks noChangeArrowheads="1"/>
          </p:cNvSpPr>
          <p:nvPr/>
        </p:nvSpPr>
        <p:spPr bwMode="auto">
          <a:xfrm>
            <a:off x="3995738" y="5086350"/>
            <a:ext cx="1223962" cy="863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9043" name="AutoShape 19"/>
          <p:cNvSpPr>
            <a:spLocks noChangeArrowheads="1"/>
          </p:cNvSpPr>
          <p:nvPr/>
        </p:nvSpPr>
        <p:spPr bwMode="auto">
          <a:xfrm>
            <a:off x="5508625" y="5086350"/>
            <a:ext cx="1223963" cy="863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B4AEDE9A-ED18-4CBD-B6B2-D0216666C327}" type="slidenum">
              <a:rPr lang="en-US" altLang="zh-TW"/>
              <a:pPr/>
              <a:t>20</a:t>
            </a:fld>
            <a:endParaRPr lang="en-US" altLang="zh-TW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" b="-69"/>
          <a:stretch>
            <a:fillRect/>
          </a:stretch>
        </p:blipFill>
        <p:spPr bwMode="auto">
          <a:xfrm>
            <a:off x="755650" y="1941513"/>
            <a:ext cx="7416800" cy="436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075" name="Rectangle 3"/>
          <p:cNvSpPr>
            <a:spLocks noChangeArrowheads="1"/>
          </p:cNvSpPr>
          <p:nvPr>
            <p:ph type="title"/>
          </p:nvPr>
        </p:nvSpPr>
        <p:spPr bwMode="auto">
          <a:xfrm>
            <a:off x="1331913" y="-171450"/>
            <a:ext cx="5049837" cy="765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</a:rPr>
              <a:t>Adiabatic Following</a:t>
            </a:r>
            <a:r>
              <a:rPr lang="en-US" altLang="zh-TW" sz="4000" smtClean="0">
                <a:solidFill>
                  <a:schemeClr val="accent2"/>
                </a:solidFill>
                <a:latin typeface="Tahoma" panose="020B0604030504040204" pitchFamily="34" charset="0"/>
              </a:rPr>
              <a:t> 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5" b="67"/>
          <a:stretch>
            <a:fillRect/>
          </a:stretch>
        </p:blipFill>
        <p:spPr bwMode="auto">
          <a:xfrm>
            <a:off x="5689600" y="2646363"/>
            <a:ext cx="395288" cy="407987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077" name="Text Box 5"/>
          <p:cNvSpPr txBox="1">
            <a:spLocks noChangeArrowheads="1"/>
          </p:cNvSpPr>
          <p:nvPr/>
        </p:nvSpPr>
        <p:spPr bwMode="auto">
          <a:xfrm>
            <a:off x="-468313" y="692150"/>
            <a:ext cx="4464051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以</a:t>
            </a: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Jones matrix method</a:t>
            </a:r>
            <a:r>
              <a:rPr lang="en-US" altLang="zh-TW" sz="2000"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131078" name="AutoShape 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388350" y="5805488"/>
            <a:ext cx="468313" cy="404812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1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185863"/>
            <a:ext cx="21590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080" name="Picture 8"/>
          <p:cNvPicPr>
            <a:picLocks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8" b="-78"/>
          <a:stretch>
            <a:fillRect/>
          </a:stretch>
        </p:blipFill>
        <p:spPr bwMode="auto">
          <a:xfrm>
            <a:off x="7308850" y="2593975"/>
            <a:ext cx="358775" cy="468313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081" name="Text Box 9"/>
          <p:cNvSpPr txBox="1">
            <a:spLocks noChangeArrowheads="1"/>
          </p:cNvSpPr>
          <p:nvPr/>
        </p:nvSpPr>
        <p:spPr bwMode="auto">
          <a:xfrm>
            <a:off x="6183313" y="2176463"/>
            <a:ext cx="936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>
                <a:latin typeface="Tahoma" panose="020B0604030504040204" pitchFamily="34" charset="0"/>
              </a:rPr>
              <a:t>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8AFD5F35-C352-421F-A974-FDFCA6A1FFCE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132098" name="Rectangle 2"/>
          <p:cNvSpPr>
            <a:spLocks noChangeArrowheads="1"/>
          </p:cNvSpPr>
          <p:nvPr/>
        </p:nvSpPr>
        <p:spPr bwMode="auto">
          <a:xfrm>
            <a:off x="3563938" y="3789363"/>
            <a:ext cx="5472112" cy="2808287"/>
          </a:xfrm>
          <a:prstGeom prst="rect">
            <a:avLst/>
          </a:prstGeom>
          <a:solidFill>
            <a:srgbClr val="FF99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209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"/>
          <a:stretch>
            <a:fillRect/>
          </a:stretch>
        </p:blipFill>
        <p:spPr bwMode="auto">
          <a:xfrm>
            <a:off x="611188" y="765175"/>
            <a:ext cx="4591050" cy="156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100" name="Rectangle 4"/>
          <p:cNvSpPr>
            <a:spLocks noChangeArrowheads="1"/>
          </p:cNvSpPr>
          <p:nvPr/>
        </p:nvSpPr>
        <p:spPr bwMode="auto">
          <a:xfrm>
            <a:off x="3563938" y="1758950"/>
            <a:ext cx="5472112" cy="2016125"/>
          </a:xfrm>
          <a:prstGeom prst="rect">
            <a:avLst/>
          </a:prstGeom>
          <a:solidFill>
            <a:srgbClr val="FFCC00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210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890838"/>
            <a:ext cx="1873250" cy="874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2051050" y="0"/>
            <a:ext cx="7777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Definition of the A,C&amp;O plate</a:t>
            </a:r>
          </a:p>
        </p:txBody>
      </p:sp>
      <p:sp>
        <p:nvSpPr>
          <p:cNvPr id="132103" name="Text Box 7"/>
          <p:cNvSpPr txBox="1">
            <a:spLocks noChangeArrowheads="1"/>
          </p:cNvSpPr>
          <p:nvPr/>
        </p:nvSpPr>
        <p:spPr bwMode="auto">
          <a:xfrm>
            <a:off x="684213" y="3749675"/>
            <a:ext cx="4968875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</a:rPr>
              <a:t>n</a:t>
            </a:r>
            <a:r>
              <a:rPr lang="en-US" altLang="zh-TW" baseline="-25000">
                <a:solidFill>
                  <a:schemeClr val="accent2"/>
                </a:solidFill>
              </a:rPr>
              <a:t>e</a:t>
            </a:r>
            <a:r>
              <a:rPr lang="en-US" altLang="zh-TW">
                <a:solidFill>
                  <a:schemeClr val="accent2"/>
                </a:solidFill>
              </a:rPr>
              <a:t>-n</a:t>
            </a:r>
            <a:r>
              <a:rPr lang="en-US" altLang="zh-TW" baseline="-25000">
                <a:solidFill>
                  <a:schemeClr val="accent2"/>
                </a:solidFill>
              </a:rPr>
              <a:t>o</a:t>
            </a:r>
            <a:r>
              <a:rPr lang="en-US" altLang="zh-TW">
                <a:solidFill>
                  <a:schemeClr val="accent2"/>
                </a:solidFill>
              </a:rPr>
              <a:t>&gt;0 (positive)</a:t>
            </a:r>
          </a:p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</a:rPr>
              <a:t>n</a:t>
            </a:r>
            <a:r>
              <a:rPr lang="en-US" altLang="zh-TW" baseline="-25000">
                <a:solidFill>
                  <a:schemeClr val="accent2"/>
                </a:solidFill>
              </a:rPr>
              <a:t>e</a:t>
            </a:r>
            <a:r>
              <a:rPr lang="en-US" altLang="zh-TW">
                <a:solidFill>
                  <a:schemeClr val="accent2"/>
                </a:solidFill>
              </a:rPr>
              <a:t>-n</a:t>
            </a:r>
            <a:r>
              <a:rPr lang="en-US" altLang="zh-TW" baseline="-25000">
                <a:solidFill>
                  <a:schemeClr val="accent2"/>
                </a:solidFill>
              </a:rPr>
              <a:t>o</a:t>
            </a:r>
            <a:r>
              <a:rPr lang="en-US" altLang="zh-TW">
                <a:solidFill>
                  <a:schemeClr val="accent2"/>
                </a:solidFill>
              </a:rPr>
              <a:t>&lt;0 (negative)</a:t>
            </a:r>
          </a:p>
          <a:p>
            <a:pPr>
              <a:spcBef>
                <a:spcPct val="50000"/>
              </a:spcBef>
            </a:pPr>
            <a:endParaRPr lang="zh-TW" altLang="en-US">
              <a:solidFill>
                <a:schemeClr val="accent2"/>
              </a:solidFill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3924300" y="3068638"/>
            <a:ext cx="2519363" cy="6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</a:rPr>
              <a:t>+a plate</a:t>
            </a:r>
          </a:p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</a:rPr>
              <a:t> ny&gt;nx=nz</a:t>
            </a:r>
          </a:p>
        </p:txBody>
      </p:sp>
      <p:sp>
        <p:nvSpPr>
          <p:cNvPr id="132105" name="Text Box 9"/>
          <p:cNvSpPr txBox="1">
            <a:spLocks noChangeArrowheads="1"/>
          </p:cNvSpPr>
          <p:nvPr/>
        </p:nvSpPr>
        <p:spPr bwMode="auto">
          <a:xfrm>
            <a:off x="6300788" y="3236913"/>
            <a:ext cx="2519362" cy="6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</a:rPr>
              <a:t>-a plate</a:t>
            </a:r>
          </a:p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</a:rPr>
              <a:t>  ny&lt;nx=nz</a:t>
            </a:r>
          </a:p>
        </p:txBody>
      </p:sp>
      <p:sp>
        <p:nvSpPr>
          <p:cNvPr id="132106" name="Text Box 10"/>
          <p:cNvSpPr txBox="1">
            <a:spLocks noChangeArrowheads="1"/>
          </p:cNvSpPr>
          <p:nvPr/>
        </p:nvSpPr>
        <p:spPr bwMode="auto">
          <a:xfrm>
            <a:off x="3852863" y="5949950"/>
            <a:ext cx="2519362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</a:rPr>
              <a:t>+c plate</a:t>
            </a:r>
          </a:p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</a:rPr>
              <a:t> nx=ny&lt;nz</a:t>
            </a:r>
          </a:p>
        </p:txBody>
      </p:sp>
      <p:sp>
        <p:nvSpPr>
          <p:cNvPr id="132107" name="Text Box 11"/>
          <p:cNvSpPr txBox="1">
            <a:spLocks noChangeArrowheads="1"/>
          </p:cNvSpPr>
          <p:nvPr/>
        </p:nvSpPr>
        <p:spPr bwMode="auto">
          <a:xfrm>
            <a:off x="6084888" y="5949950"/>
            <a:ext cx="2519362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</a:rPr>
              <a:t>-c plate</a:t>
            </a:r>
          </a:p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</a:rPr>
              <a:t>  nx=ny&gt;nz</a:t>
            </a:r>
          </a:p>
        </p:txBody>
      </p:sp>
      <p:sp>
        <p:nvSpPr>
          <p:cNvPr id="132108" name="AutoShape 12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59788" y="5734050"/>
            <a:ext cx="468312" cy="404813"/>
          </a:xfrm>
          <a:prstGeom prst="actionButtonReturn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32109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" r="9819" b="1111"/>
          <a:stretch>
            <a:fillRect/>
          </a:stretch>
        </p:blipFill>
        <p:spPr bwMode="auto">
          <a:xfrm>
            <a:off x="69850" y="4660900"/>
            <a:ext cx="399732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110" name="Rectangle 14"/>
          <p:cNvSpPr>
            <a:spLocks noChangeArrowheads="1"/>
          </p:cNvSpPr>
          <p:nvPr/>
        </p:nvSpPr>
        <p:spPr bwMode="auto">
          <a:xfrm>
            <a:off x="827088" y="620713"/>
            <a:ext cx="1223962" cy="433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TW" altLang="en-US" sz="2800">
              <a:latin typeface="Tahoma" panose="020B0604030504040204" pitchFamily="34" charset="0"/>
            </a:endParaRPr>
          </a:p>
        </p:txBody>
      </p:sp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755650" y="728663"/>
            <a:ext cx="2016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FontTx/>
              <a:buBlip>
                <a:blip r:embed="rId6"/>
              </a:buBlip>
            </a:pPr>
            <a:r>
              <a:rPr lang="en-US" altLang="zh-TW" sz="2000">
                <a:solidFill>
                  <a:srgbClr val="00339A"/>
                </a:solidFill>
                <a:latin typeface="Tahoma" panose="020B0604030504040204" pitchFamily="34" charset="0"/>
              </a:rPr>
              <a:t>Uniaxial Film</a:t>
            </a:r>
          </a:p>
        </p:txBody>
      </p:sp>
      <p:sp>
        <p:nvSpPr>
          <p:cNvPr id="132112" name="Rectangle 16"/>
          <p:cNvSpPr>
            <a:spLocks noChangeArrowheads="1"/>
          </p:cNvSpPr>
          <p:nvPr/>
        </p:nvSpPr>
        <p:spPr bwMode="auto">
          <a:xfrm>
            <a:off x="755650" y="2420938"/>
            <a:ext cx="792163" cy="360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2113" name="Rectangle 17"/>
          <p:cNvSpPr>
            <a:spLocks noChangeArrowheads="1"/>
          </p:cNvSpPr>
          <p:nvPr/>
        </p:nvSpPr>
        <p:spPr bwMode="auto">
          <a:xfrm>
            <a:off x="755650" y="2455863"/>
            <a:ext cx="1841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FontTx/>
              <a:buBlip>
                <a:blip r:embed="rId6"/>
              </a:buBlip>
            </a:pPr>
            <a:r>
              <a:rPr lang="en-US" altLang="zh-TW" sz="2000">
                <a:solidFill>
                  <a:srgbClr val="00339A"/>
                </a:solidFill>
                <a:latin typeface="Tahoma" panose="020B0604030504040204" pitchFamily="34" charset="0"/>
              </a:rPr>
              <a:t>Biaxial Film</a:t>
            </a:r>
          </a:p>
        </p:txBody>
      </p:sp>
      <p:sp>
        <p:nvSpPr>
          <p:cNvPr id="132114" name="Oval 18"/>
          <p:cNvSpPr>
            <a:spLocks noChangeArrowheads="1"/>
          </p:cNvSpPr>
          <p:nvPr/>
        </p:nvSpPr>
        <p:spPr bwMode="auto">
          <a:xfrm>
            <a:off x="2916238" y="5805488"/>
            <a:ext cx="142875" cy="130175"/>
          </a:xfrm>
          <a:prstGeom prst="ellipse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2115" name="Oval 19"/>
          <p:cNvSpPr>
            <a:spLocks noChangeArrowheads="1"/>
          </p:cNvSpPr>
          <p:nvPr/>
        </p:nvSpPr>
        <p:spPr bwMode="auto">
          <a:xfrm>
            <a:off x="1506538" y="5992813"/>
            <a:ext cx="142875" cy="130175"/>
          </a:xfrm>
          <a:prstGeom prst="ellipse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2116" name="Text Box 20"/>
          <p:cNvSpPr txBox="1">
            <a:spLocks noChangeArrowheads="1"/>
          </p:cNvSpPr>
          <p:nvPr/>
        </p:nvSpPr>
        <p:spPr bwMode="auto">
          <a:xfrm>
            <a:off x="1316038" y="5891213"/>
            <a:ext cx="539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000">
                <a:latin typeface="Tahoma" panose="020B0604030504040204" pitchFamily="34" charset="0"/>
              </a:rPr>
              <a:t>x</a:t>
            </a:r>
          </a:p>
        </p:txBody>
      </p:sp>
      <p:sp>
        <p:nvSpPr>
          <p:cNvPr id="132117" name="Text Box 21"/>
          <p:cNvSpPr txBox="1">
            <a:spLocks noChangeArrowheads="1"/>
          </p:cNvSpPr>
          <p:nvPr/>
        </p:nvSpPr>
        <p:spPr bwMode="auto">
          <a:xfrm>
            <a:off x="2700338" y="5689600"/>
            <a:ext cx="539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000">
                <a:latin typeface="Tahoma" panose="020B0604030504040204" pitchFamily="34" charset="0"/>
              </a:rPr>
              <a:t>y</a:t>
            </a:r>
          </a:p>
        </p:txBody>
      </p:sp>
      <p:grpSp>
        <p:nvGrpSpPr>
          <p:cNvPr id="132118" name="Group 22"/>
          <p:cNvGrpSpPr>
            <a:grpSpLocks/>
          </p:cNvGrpSpPr>
          <p:nvPr/>
        </p:nvGrpSpPr>
        <p:grpSpPr bwMode="auto">
          <a:xfrm>
            <a:off x="3924300" y="2132013"/>
            <a:ext cx="2952750" cy="936625"/>
            <a:chOff x="3379" y="391"/>
            <a:chExt cx="1860" cy="590"/>
          </a:xfrm>
        </p:grpSpPr>
        <p:sp>
          <p:nvSpPr>
            <p:cNvPr id="132119" name="Oval 23"/>
            <p:cNvSpPr>
              <a:spLocks noChangeArrowheads="1"/>
            </p:cNvSpPr>
            <p:nvPr/>
          </p:nvSpPr>
          <p:spPr bwMode="auto">
            <a:xfrm>
              <a:off x="3379" y="572"/>
              <a:ext cx="1497" cy="273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20" name="Oval 24"/>
            <p:cNvSpPr>
              <a:spLocks noChangeArrowheads="1"/>
            </p:cNvSpPr>
            <p:nvPr/>
          </p:nvSpPr>
          <p:spPr bwMode="auto">
            <a:xfrm>
              <a:off x="3996" y="572"/>
              <a:ext cx="227" cy="273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21" name="Line 25"/>
            <p:cNvSpPr>
              <a:spLocks noChangeShapeType="1"/>
            </p:cNvSpPr>
            <p:nvPr/>
          </p:nvSpPr>
          <p:spPr bwMode="auto">
            <a:xfrm>
              <a:off x="4105" y="709"/>
              <a:ext cx="771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22" name="Line 26"/>
            <p:cNvSpPr>
              <a:spLocks noChangeShapeType="1"/>
            </p:cNvSpPr>
            <p:nvPr/>
          </p:nvSpPr>
          <p:spPr bwMode="auto">
            <a:xfrm flipV="1">
              <a:off x="4105" y="572"/>
              <a:ext cx="0" cy="13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23" name="Line 27"/>
            <p:cNvSpPr>
              <a:spLocks noChangeShapeType="1"/>
            </p:cNvSpPr>
            <p:nvPr/>
          </p:nvSpPr>
          <p:spPr bwMode="auto">
            <a:xfrm flipH="1">
              <a:off x="4014" y="709"/>
              <a:ext cx="91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24" name="Text Box 28"/>
            <p:cNvSpPr txBox="1">
              <a:spLocks noChangeArrowheads="1"/>
            </p:cNvSpPr>
            <p:nvPr/>
          </p:nvSpPr>
          <p:spPr bwMode="auto">
            <a:xfrm>
              <a:off x="3869" y="391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nz</a:t>
              </a:r>
            </a:p>
          </p:txBody>
        </p:sp>
        <p:sp>
          <p:nvSpPr>
            <p:cNvPr id="132125" name="Text Box 29"/>
            <p:cNvSpPr txBox="1">
              <a:spLocks noChangeArrowheads="1"/>
            </p:cNvSpPr>
            <p:nvPr/>
          </p:nvSpPr>
          <p:spPr bwMode="auto">
            <a:xfrm>
              <a:off x="3742" y="789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nx</a:t>
              </a:r>
            </a:p>
          </p:txBody>
        </p:sp>
        <p:sp>
          <p:nvSpPr>
            <p:cNvPr id="132126" name="Text Box 30"/>
            <p:cNvSpPr txBox="1">
              <a:spLocks noChangeArrowheads="1"/>
            </p:cNvSpPr>
            <p:nvPr/>
          </p:nvSpPr>
          <p:spPr bwMode="auto">
            <a:xfrm>
              <a:off x="4740" y="607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ny</a:t>
              </a:r>
            </a:p>
          </p:txBody>
        </p:sp>
      </p:grpSp>
      <p:sp>
        <p:nvSpPr>
          <p:cNvPr id="132127" name="Text Box 31"/>
          <p:cNvSpPr txBox="1">
            <a:spLocks noChangeArrowheads="1"/>
          </p:cNvSpPr>
          <p:nvPr/>
        </p:nvSpPr>
        <p:spPr bwMode="auto">
          <a:xfrm>
            <a:off x="7150100" y="1728788"/>
            <a:ext cx="792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400">
                <a:solidFill>
                  <a:schemeClr val="accent2"/>
                </a:solidFill>
                <a:latin typeface="Tahoma" panose="020B0604030504040204" pitchFamily="34" charset="0"/>
              </a:rPr>
              <a:t>nz</a:t>
            </a:r>
          </a:p>
        </p:txBody>
      </p:sp>
      <p:grpSp>
        <p:nvGrpSpPr>
          <p:cNvPr id="132128" name="Group 32"/>
          <p:cNvGrpSpPr>
            <a:grpSpLocks/>
          </p:cNvGrpSpPr>
          <p:nvPr/>
        </p:nvGrpSpPr>
        <p:grpSpPr bwMode="auto">
          <a:xfrm>
            <a:off x="6948488" y="1989138"/>
            <a:ext cx="1655762" cy="1152525"/>
            <a:chOff x="4332" y="436"/>
            <a:chExt cx="1043" cy="726"/>
          </a:xfrm>
        </p:grpSpPr>
        <p:sp>
          <p:nvSpPr>
            <p:cNvPr id="132129" name="Oval 33"/>
            <p:cNvSpPr>
              <a:spLocks noChangeArrowheads="1"/>
            </p:cNvSpPr>
            <p:nvPr/>
          </p:nvSpPr>
          <p:spPr bwMode="auto">
            <a:xfrm>
              <a:off x="4422" y="436"/>
              <a:ext cx="590" cy="726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30" name="Oval 34"/>
            <p:cNvSpPr>
              <a:spLocks noChangeArrowheads="1"/>
            </p:cNvSpPr>
            <p:nvPr/>
          </p:nvSpPr>
          <p:spPr bwMode="auto">
            <a:xfrm>
              <a:off x="4513" y="436"/>
              <a:ext cx="408" cy="726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31" name="Line 35"/>
            <p:cNvSpPr>
              <a:spLocks noChangeShapeType="1"/>
            </p:cNvSpPr>
            <p:nvPr/>
          </p:nvSpPr>
          <p:spPr bwMode="auto">
            <a:xfrm>
              <a:off x="4694" y="799"/>
              <a:ext cx="318" cy="0"/>
            </a:xfrm>
            <a:prstGeom prst="line">
              <a:avLst/>
            </a:prstGeom>
            <a:noFill/>
            <a:ln w="19050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32" name="Line 36"/>
            <p:cNvSpPr>
              <a:spLocks noChangeShapeType="1"/>
            </p:cNvSpPr>
            <p:nvPr/>
          </p:nvSpPr>
          <p:spPr bwMode="auto">
            <a:xfrm flipV="1">
              <a:off x="4694" y="436"/>
              <a:ext cx="0" cy="363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33" name="Line 37"/>
            <p:cNvSpPr>
              <a:spLocks noChangeShapeType="1"/>
            </p:cNvSpPr>
            <p:nvPr/>
          </p:nvSpPr>
          <p:spPr bwMode="auto">
            <a:xfrm flipH="1">
              <a:off x="4513" y="799"/>
              <a:ext cx="181" cy="136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34" name="Text Box 38"/>
            <p:cNvSpPr txBox="1">
              <a:spLocks noChangeArrowheads="1"/>
            </p:cNvSpPr>
            <p:nvPr/>
          </p:nvSpPr>
          <p:spPr bwMode="auto">
            <a:xfrm>
              <a:off x="4332" y="879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nx</a:t>
              </a:r>
            </a:p>
          </p:txBody>
        </p:sp>
        <p:sp>
          <p:nvSpPr>
            <p:cNvPr id="132135" name="Text Box 39"/>
            <p:cNvSpPr txBox="1">
              <a:spLocks noChangeArrowheads="1"/>
            </p:cNvSpPr>
            <p:nvPr/>
          </p:nvSpPr>
          <p:spPr bwMode="auto">
            <a:xfrm>
              <a:off x="4876" y="709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ny</a:t>
              </a:r>
            </a:p>
          </p:txBody>
        </p:sp>
      </p:grpSp>
      <p:grpSp>
        <p:nvGrpSpPr>
          <p:cNvPr id="132136" name="Group 40"/>
          <p:cNvGrpSpPr>
            <a:grpSpLocks/>
          </p:cNvGrpSpPr>
          <p:nvPr/>
        </p:nvGrpSpPr>
        <p:grpSpPr bwMode="auto">
          <a:xfrm>
            <a:off x="4356100" y="3717925"/>
            <a:ext cx="1511300" cy="2232025"/>
            <a:chOff x="3660" y="237"/>
            <a:chExt cx="1025" cy="1514"/>
          </a:xfrm>
        </p:grpSpPr>
        <p:sp>
          <p:nvSpPr>
            <p:cNvPr id="132137" name="Oval 41"/>
            <p:cNvSpPr>
              <a:spLocks noChangeArrowheads="1"/>
            </p:cNvSpPr>
            <p:nvPr/>
          </p:nvSpPr>
          <p:spPr bwMode="auto">
            <a:xfrm>
              <a:off x="4014" y="391"/>
              <a:ext cx="317" cy="1360"/>
            </a:xfrm>
            <a:prstGeom prst="ellipse">
              <a:avLst/>
            </a:prstGeom>
            <a:noFill/>
            <a:ln w="9525" algn="ctr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38" name="Oval 42"/>
            <p:cNvSpPr>
              <a:spLocks noChangeArrowheads="1"/>
            </p:cNvSpPr>
            <p:nvPr/>
          </p:nvSpPr>
          <p:spPr bwMode="auto">
            <a:xfrm>
              <a:off x="4014" y="935"/>
              <a:ext cx="318" cy="272"/>
            </a:xfrm>
            <a:prstGeom prst="ellipse">
              <a:avLst/>
            </a:prstGeom>
            <a:noFill/>
            <a:ln w="9525" algn="ctr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39" name="Line 43"/>
            <p:cNvSpPr>
              <a:spLocks noChangeShapeType="1"/>
            </p:cNvSpPr>
            <p:nvPr/>
          </p:nvSpPr>
          <p:spPr bwMode="auto">
            <a:xfrm>
              <a:off x="4150" y="1071"/>
              <a:ext cx="182" cy="0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40" name="Line 44"/>
            <p:cNvSpPr>
              <a:spLocks noChangeShapeType="1"/>
            </p:cNvSpPr>
            <p:nvPr/>
          </p:nvSpPr>
          <p:spPr bwMode="auto">
            <a:xfrm flipV="1">
              <a:off x="4168" y="391"/>
              <a:ext cx="0" cy="680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41" name="Line 45"/>
            <p:cNvSpPr>
              <a:spLocks noChangeShapeType="1"/>
            </p:cNvSpPr>
            <p:nvPr/>
          </p:nvSpPr>
          <p:spPr bwMode="auto">
            <a:xfrm flipH="1">
              <a:off x="4014" y="1071"/>
              <a:ext cx="136" cy="91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42" name="Text Box 46"/>
            <p:cNvSpPr txBox="1">
              <a:spLocks noChangeArrowheads="1"/>
            </p:cNvSpPr>
            <p:nvPr/>
          </p:nvSpPr>
          <p:spPr bwMode="auto">
            <a:xfrm>
              <a:off x="3932" y="237"/>
              <a:ext cx="499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nz</a:t>
              </a:r>
            </a:p>
          </p:txBody>
        </p:sp>
        <p:sp>
          <p:nvSpPr>
            <p:cNvPr id="132143" name="Text Box 47"/>
            <p:cNvSpPr txBox="1">
              <a:spLocks noChangeArrowheads="1"/>
            </p:cNvSpPr>
            <p:nvPr/>
          </p:nvSpPr>
          <p:spPr bwMode="auto">
            <a:xfrm>
              <a:off x="3660" y="1072"/>
              <a:ext cx="499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nx</a:t>
              </a:r>
            </a:p>
          </p:txBody>
        </p:sp>
        <p:sp>
          <p:nvSpPr>
            <p:cNvPr id="132144" name="Text Box 48"/>
            <p:cNvSpPr txBox="1">
              <a:spLocks noChangeArrowheads="1"/>
            </p:cNvSpPr>
            <p:nvPr/>
          </p:nvSpPr>
          <p:spPr bwMode="auto">
            <a:xfrm>
              <a:off x="4186" y="972"/>
              <a:ext cx="499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ny</a:t>
              </a:r>
            </a:p>
          </p:txBody>
        </p:sp>
      </p:grpSp>
      <p:grpSp>
        <p:nvGrpSpPr>
          <p:cNvPr id="132145" name="Group 49"/>
          <p:cNvGrpSpPr>
            <a:grpSpLocks/>
          </p:cNvGrpSpPr>
          <p:nvPr/>
        </p:nvGrpSpPr>
        <p:grpSpPr bwMode="auto">
          <a:xfrm>
            <a:off x="6443663" y="4310063"/>
            <a:ext cx="2390775" cy="1063625"/>
            <a:chOff x="4050" y="129"/>
            <a:chExt cx="1506" cy="670"/>
          </a:xfrm>
        </p:grpSpPr>
        <p:sp>
          <p:nvSpPr>
            <p:cNvPr id="132146" name="Oval 50"/>
            <p:cNvSpPr>
              <a:spLocks noChangeArrowheads="1"/>
            </p:cNvSpPr>
            <p:nvPr/>
          </p:nvSpPr>
          <p:spPr bwMode="auto">
            <a:xfrm>
              <a:off x="4105" y="300"/>
              <a:ext cx="1088" cy="499"/>
            </a:xfrm>
            <a:prstGeom prst="ellipse">
              <a:avLst/>
            </a:prstGeom>
            <a:noFill/>
            <a:ln w="9525" algn="ctr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47" name="Oval 51"/>
            <p:cNvSpPr>
              <a:spLocks noChangeArrowheads="1"/>
            </p:cNvSpPr>
            <p:nvPr/>
          </p:nvSpPr>
          <p:spPr bwMode="auto">
            <a:xfrm>
              <a:off x="4105" y="391"/>
              <a:ext cx="1088" cy="318"/>
            </a:xfrm>
            <a:prstGeom prst="ellipse">
              <a:avLst/>
            </a:prstGeom>
            <a:noFill/>
            <a:ln w="9525" algn="ctr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>
                      <a:alpha val="89999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48" name="Line 52"/>
            <p:cNvSpPr>
              <a:spLocks noChangeShapeType="1"/>
            </p:cNvSpPr>
            <p:nvPr/>
          </p:nvSpPr>
          <p:spPr bwMode="auto">
            <a:xfrm>
              <a:off x="4649" y="527"/>
              <a:ext cx="544" cy="0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49" name="Line 53"/>
            <p:cNvSpPr>
              <a:spLocks noChangeShapeType="1"/>
            </p:cNvSpPr>
            <p:nvPr/>
          </p:nvSpPr>
          <p:spPr bwMode="auto">
            <a:xfrm flipV="1">
              <a:off x="4649" y="300"/>
              <a:ext cx="0" cy="227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50" name="Line 54"/>
            <p:cNvSpPr>
              <a:spLocks noChangeShapeType="1"/>
            </p:cNvSpPr>
            <p:nvPr/>
          </p:nvSpPr>
          <p:spPr bwMode="auto">
            <a:xfrm flipH="1">
              <a:off x="4377" y="527"/>
              <a:ext cx="272" cy="136"/>
            </a:xfrm>
            <a:prstGeom prst="line">
              <a:avLst/>
            </a:prstGeom>
            <a:noFill/>
            <a:ln w="9525">
              <a:solidFill>
                <a:srgbClr val="0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2151" name="Text Box 55"/>
            <p:cNvSpPr txBox="1">
              <a:spLocks noChangeArrowheads="1"/>
            </p:cNvSpPr>
            <p:nvPr/>
          </p:nvSpPr>
          <p:spPr bwMode="auto">
            <a:xfrm>
              <a:off x="5057" y="418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ny</a:t>
              </a:r>
            </a:p>
          </p:txBody>
        </p:sp>
        <p:sp>
          <p:nvSpPr>
            <p:cNvPr id="132152" name="Text Box 56"/>
            <p:cNvSpPr txBox="1">
              <a:spLocks noChangeArrowheads="1"/>
            </p:cNvSpPr>
            <p:nvPr/>
          </p:nvSpPr>
          <p:spPr bwMode="auto">
            <a:xfrm>
              <a:off x="4050" y="500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nx</a:t>
              </a:r>
            </a:p>
          </p:txBody>
        </p:sp>
        <p:sp>
          <p:nvSpPr>
            <p:cNvPr id="132153" name="Text Box 57"/>
            <p:cNvSpPr txBox="1">
              <a:spLocks noChangeArrowheads="1"/>
            </p:cNvSpPr>
            <p:nvPr/>
          </p:nvSpPr>
          <p:spPr bwMode="auto">
            <a:xfrm>
              <a:off x="4404" y="129"/>
              <a:ext cx="4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CCFFFF">
                          <a:gamma/>
                          <a:shade val="46275"/>
                          <a:invGamma/>
                        </a:srgbClr>
                      </a:gs>
                      <a:gs pos="100000">
                        <a:srgbClr val="CCFFFF">
                          <a:alpha val="89999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1400">
                  <a:solidFill>
                    <a:schemeClr val="accent2"/>
                  </a:solidFill>
                  <a:latin typeface="Tahoma" panose="020B0604030504040204" pitchFamily="34" charset="0"/>
                </a:rPr>
                <a:t>nz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745965C3-FF67-4022-AF22-F43B07C8041F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102402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908175" y="0"/>
            <a:ext cx="3843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</a:rPr>
              <a:t>ECB Mode Operation</a:t>
            </a:r>
          </a:p>
        </p:txBody>
      </p:sp>
      <p:graphicFrame>
        <p:nvGraphicFramePr>
          <p:cNvPr id="102403" name="Group 3"/>
          <p:cNvGraphicFramePr>
            <a:graphicFrameLocks noGrp="1"/>
          </p:cNvGraphicFramePr>
          <p:nvPr/>
        </p:nvGraphicFramePr>
        <p:xfrm>
          <a:off x="173038" y="476250"/>
          <a:ext cx="8801100" cy="6265863"/>
        </p:xfrm>
        <a:graphic>
          <a:graphicData uri="http://schemas.openxmlformats.org/drawingml/2006/table">
            <a:tbl>
              <a:tblPr/>
              <a:tblGrid>
                <a:gridCol w="1231900"/>
                <a:gridCol w="3816350"/>
                <a:gridCol w="3752850"/>
              </a:tblGrid>
              <a:tr h="708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003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LC Mode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5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Dielectric Constants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Positive LC Mode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∆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=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n-US" altLang="zh-TW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//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l-GR" altLang="zh-TW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⊥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&gt;0</a:t>
                      </a: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Negative LC Mode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∆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=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n-US" altLang="zh-TW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//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l-GR" altLang="zh-TW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⊥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&lt;0</a:t>
                      </a: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Refractive Index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∆n=n</a:t>
                      </a:r>
                      <a:r>
                        <a:rPr kumimoji="1" lang="en-US" altLang="zh-TW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e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-n</a:t>
                      </a:r>
                      <a:r>
                        <a:rPr kumimoji="1" lang="en-US" altLang="zh-TW" sz="1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o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&gt;0 (</a:t>
                      </a: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標楷體" panose="03000509000000000000" pitchFamily="65" charset="-120"/>
                        </a:rPr>
                        <a:t>棒狀液晶分子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)</a:t>
                      </a:r>
                      <a:endParaRPr kumimoji="1" lang="el-GR" altLang="zh-TW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693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Definition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7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" b="224"/>
          <a:stretch>
            <a:fillRect/>
          </a:stretch>
        </p:blipFill>
        <p:spPr bwMode="auto">
          <a:xfrm>
            <a:off x="1835150" y="5157788"/>
            <a:ext cx="65611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sp>
        <p:nvSpPr>
          <p:cNvPr id="91165" name="Oval 29"/>
          <p:cNvSpPr>
            <a:spLocks noChangeArrowheads="1"/>
          </p:cNvSpPr>
          <p:nvPr/>
        </p:nvSpPr>
        <p:spPr bwMode="auto">
          <a:xfrm rot="5400000">
            <a:off x="4109244" y="3975894"/>
            <a:ext cx="107950" cy="39528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1166" name="Oval 30"/>
          <p:cNvSpPr>
            <a:spLocks noChangeArrowheads="1"/>
          </p:cNvSpPr>
          <p:nvPr/>
        </p:nvSpPr>
        <p:spPr bwMode="auto">
          <a:xfrm rot="5400000">
            <a:off x="3974306" y="4112419"/>
            <a:ext cx="395288" cy="10795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1167" name="Line 31"/>
          <p:cNvSpPr>
            <a:spLocks noChangeAspect="1" noChangeShapeType="1"/>
          </p:cNvSpPr>
          <p:nvPr/>
        </p:nvSpPr>
        <p:spPr bwMode="auto">
          <a:xfrm rot="6900000" flipV="1">
            <a:off x="3806031" y="3988594"/>
            <a:ext cx="719138" cy="36830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1168" name="Text Box 32"/>
          <p:cNvSpPr txBox="1">
            <a:spLocks noChangeArrowheads="1"/>
          </p:cNvSpPr>
          <p:nvPr/>
        </p:nvSpPr>
        <p:spPr bwMode="auto">
          <a:xfrm>
            <a:off x="4313238" y="3789363"/>
            <a:ext cx="319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TW" sz="1600" b="0">
                <a:solidFill>
                  <a:schemeClr val="accent2"/>
                </a:solidFill>
                <a:ea typeface="標楷體" panose="03000509000000000000" pitchFamily="65" charset="-120"/>
              </a:rPr>
              <a:t>E</a:t>
            </a:r>
          </a:p>
        </p:txBody>
      </p:sp>
      <p:sp>
        <p:nvSpPr>
          <p:cNvPr id="91169" name="Oval 33"/>
          <p:cNvSpPr>
            <a:spLocks noChangeArrowheads="1"/>
          </p:cNvSpPr>
          <p:nvPr/>
        </p:nvSpPr>
        <p:spPr bwMode="auto">
          <a:xfrm>
            <a:off x="7821613" y="4162425"/>
            <a:ext cx="395287" cy="107950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1170" name="Oval 34"/>
          <p:cNvSpPr>
            <a:spLocks noChangeArrowheads="1"/>
          </p:cNvSpPr>
          <p:nvPr/>
        </p:nvSpPr>
        <p:spPr bwMode="auto">
          <a:xfrm>
            <a:off x="7972425" y="4003675"/>
            <a:ext cx="107950" cy="395288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1171" name="Line 35"/>
          <p:cNvSpPr>
            <a:spLocks noChangeAspect="1" noChangeShapeType="1"/>
          </p:cNvSpPr>
          <p:nvPr/>
        </p:nvSpPr>
        <p:spPr bwMode="auto">
          <a:xfrm rot="7020000" flipV="1">
            <a:off x="7667625" y="4006851"/>
            <a:ext cx="719137" cy="366712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1172" name="Text Box 36"/>
          <p:cNvSpPr txBox="1">
            <a:spLocks noChangeArrowheads="1"/>
          </p:cNvSpPr>
          <p:nvPr/>
        </p:nvSpPr>
        <p:spPr bwMode="auto">
          <a:xfrm>
            <a:off x="8094663" y="3840163"/>
            <a:ext cx="319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TW" sz="1600" b="0">
                <a:solidFill>
                  <a:schemeClr val="accent2"/>
                </a:solidFill>
                <a:ea typeface="標楷體" panose="03000509000000000000" pitchFamily="65" charset="-120"/>
              </a:rPr>
              <a:t>E</a:t>
            </a:r>
          </a:p>
        </p:txBody>
      </p:sp>
      <p:pic>
        <p:nvPicPr>
          <p:cNvPr id="102436" name="Picture 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484313"/>
            <a:ext cx="150018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7" name="Picture 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412875"/>
            <a:ext cx="150018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8" name="Line 38"/>
          <p:cNvSpPr>
            <a:spLocks noChangeShapeType="1"/>
          </p:cNvSpPr>
          <p:nvPr/>
        </p:nvSpPr>
        <p:spPr bwMode="auto">
          <a:xfrm>
            <a:off x="2771775" y="3260725"/>
            <a:ext cx="93662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39" name="Line 39"/>
          <p:cNvSpPr>
            <a:spLocks noChangeShapeType="1"/>
          </p:cNvSpPr>
          <p:nvPr/>
        </p:nvSpPr>
        <p:spPr bwMode="auto">
          <a:xfrm rot="10800000">
            <a:off x="2847975" y="1663700"/>
            <a:ext cx="93662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40" name="Line 40"/>
          <p:cNvSpPr>
            <a:spLocks noChangeShapeType="1"/>
          </p:cNvSpPr>
          <p:nvPr/>
        </p:nvSpPr>
        <p:spPr bwMode="auto">
          <a:xfrm rot="10800000">
            <a:off x="6588125" y="1628775"/>
            <a:ext cx="93662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441" name="Line 41"/>
          <p:cNvSpPr>
            <a:spLocks noChangeShapeType="1"/>
          </p:cNvSpPr>
          <p:nvPr/>
        </p:nvSpPr>
        <p:spPr bwMode="auto">
          <a:xfrm>
            <a:off x="6588125" y="3213100"/>
            <a:ext cx="936625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0138" name="Text Box 26"/>
          <p:cNvSpPr txBox="1">
            <a:spLocks noChangeArrowheads="1"/>
          </p:cNvSpPr>
          <p:nvPr/>
        </p:nvSpPr>
        <p:spPr bwMode="auto">
          <a:xfrm>
            <a:off x="1547813" y="549275"/>
            <a:ext cx="3454400" cy="600075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Homogeneous Cell                        (Parallel Aligned)</a:t>
            </a:r>
          </a:p>
        </p:txBody>
      </p:sp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435600" y="549275"/>
            <a:ext cx="3263900" cy="600075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Homeotropic Cell                 (Vertical Aligned)</a:t>
            </a:r>
          </a:p>
        </p:txBody>
      </p:sp>
      <p:sp>
        <p:nvSpPr>
          <p:cNvPr id="102444" name="Text Box 44"/>
          <p:cNvSpPr txBox="1">
            <a:spLocks noChangeArrowheads="1"/>
          </p:cNvSpPr>
          <p:nvPr/>
        </p:nvSpPr>
        <p:spPr bwMode="auto">
          <a:xfrm>
            <a:off x="-2052638" y="5013325"/>
            <a:ext cx="973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/>
          </a:p>
        </p:txBody>
      </p:sp>
      <p:sp>
        <p:nvSpPr>
          <p:cNvPr id="102445" name="Text Box 45"/>
          <p:cNvSpPr txBox="1">
            <a:spLocks noChangeArrowheads="1"/>
          </p:cNvSpPr>
          <p:nvPr/>
        </p:nvSpPr>
        <p:spPr bwMode="auto">
          <a:xfrm>
            <a:off x="2051050" y="5373688"/>
            <a:ext cx="10795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rgbClr val="FF0000"/>
                </a:solidFill>
                <a:latin typeface="Tahoma" panose="020B0604030504040204" pitchFamily="34" charset="0"/>
              </a:rPr>
              <a:t>n</a:t>
            </a:r>
            <a:r>
              <a:rPr lang="en-US" altLang="zh-TW" sz="1600" baseline="-2500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  <a:r>
              <a:rPr lang="en-US" altLang="zh-TW" sz="1600">
                <a:solidFill>
                  <a:srgbClr val="FF0000"/>
                </a:solidFill>
                <a:latin typeface="Tahoma" panose="020B0604030504040204" pitchFamily="34" charset="0"/>
              </a:rPr>
              <a:t>=n</a:t>
            </a:r>
            <a:r>
              <a:rPr lang="en-US" altLang="zh-TW" sz="1600" baseline="-25000">
                <a:solidFill>
                  <a:srgbClr val="FF0000"/>
                </a:solidFill>
                <a:latin typeface="Tahoma" panose="020B0604030504040204" pitchFamily="34" charset="0"/>
              </a:rPr>
              <a:t>o</a:t>
            </a:r>
            <a:endParaRPr lang="en-US" altLang="zh-TW" sz="160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102446" name="Text Box 46"/>
          <p:cNvSpPr txBox="1">
            <a:spLocks noChangeArrowheads="1"/>
          </p:cNvSpPr>
          <p:nvPr/>
        </p:nvSpPr>
        <p:spPr bwMode="auto">
          <a:xfrm>
            <a:off x="4387850" y="5260975"/>
            <a:ext cx="719138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</a:rPr>
              <a:t>n</a:t>
            </a:r>
            <a:r>
              <a:rPr lang="en-US" altLang="zh-TW" sz="1600" baseline="-25000">
                <a:solidFill>
                  <a:schemeClr val="accent2"/>
                </a:solidFill>
                <a:latin typeface="Tahoma" panose="020B0604030504040204" pitchFamily="34" charset="0"/>
              </a:rPr>
              <a:t>o</a:t>
            </a:r>
            <a:endParaRPr lang="en-US" altLang="zh-TW" sz="160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102447" name="Text Box 47"/>
          <p:cNvSpPr txBox="1">
            <a:spLocks noChangeArrowheads="1"/>
          </p:cNvSpPr>
          <p:nvPr/>
        </p:nvSpPr>
        <p:spPr bwMode="auto">
          <a:xfrm>
            <a:off x="2771775" y="5734050"/>
            <a:ext cx="79216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rgbClr val="FF0000"/>
                </a:solidFill>
                <a:latin typeface="Tahoma" panose="020B0604030504040204" pitchFamily="34" charset="0"/>
              </a:rPr>
              <a:t>n</a:t>
            </a:r>
            <a:r>
              <a:rPr lang="en-US" altLang="zh-TW" sz="1600" baseline="-25000">
                <a:solidFill>
                  <a:srgbClr val="FF0000"/>
                </a:solidFill>
                <a:latin typeface="Tahoma" panose="020B0604030504040204" pitchFamily="34" charset="0"/>
              </a:rPr>
              <a:t>y</a:t>
            </a:r>
            <a:r>
              <a:rPr lang="en-US" altLang="zh-TW" sz="1600">
                <a:solidFill>
                  <a:srgbClr val="FF0000"/>
                </a:solidFill>
                <a:latin typeface="Tahoma" panose="020B0604030504040204" pitchFamily="34" charset="0"/>
              </a:rPr>
              <a:t>=n</a:t>
            </a:r>
            <a:r>
              <a:rPr lang="en-US" altLang="zh-TW" sz="1600" baseline="-25000">
                <a:solidFill>
                  <a:srgbClr val="FF0000"/>
                </a:solidFill>
                <a:latin typeface="Tahoma" panose="020B0604030504040204" pitchFamily="34" charset="0"/>
              </a:rPr>
              <a:t>o</a:t>
            </a:r>
            <a:endParaRPr lang="en-US" altLang="zh-TW" sz="160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102448" name="Text Box 48"/>
          <p:cNvSpPr txBox="1">
            <a:spLocks noChangeArrowheads="1"/>
          </p:cNvSpPr>
          <p:nvPr/>
        </p:nvSpPr>
        <p:spPr bwMode="auto">
          <a:xfrm>
            <a:off x="4083050" y="6165850"/>
            <a:ext cx="79216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>
                <a:solidFill>
                  <a:srgbClr val="FF0000"/>
                </a:solidFill>
                <a:latin typeface="Tahoma" panose="020B0604030504040204" pitchFamily="34" charset="0"/>
              </a:rPr>
              <a:t>n</a:t>
            </a:r>
            <a:r>
              <a:rPr lang="en-US" altLang="zh-TW" sz="1600" baseline="-25000">
                <a:solidFill>
                  <a:srgbClr val="FF0000"/>
                </a:solidFill>
                <a:latin typeface="Tahoma" panose="020B0604030504040204" pitchFamily="34" charset="0"/>
              </a:rPr>
              <a:t>x</a:t>
            </a:r>
            <a:r>
              <a:rPr lang="en-US" altLang="zh-TW" sz="1600">
                <a:solidFill>
                  <a:srgbClr val="FF0000"/>
                </a:solidFill>
                <a:latin typeface="Tahoma" panose="020B0604030504040204" pitchFamily="34" charset="0"/>
              </a:rPr>
              <a:t>=n</a:t>
            </a:r>
            <a:r>
              <a:rPr lang="en-US" altLang="zh-TW" sz="1600" baseline="-25000">
                <a:solidFill>
                  <a:srgbClr val="FF0000"/>
                </a:solidFill>
                <a:latin typeface="Tahoma" panose="020B0604030504040204" pitchFamily="34" charset="0"/>
              </a:rPr>
              <a:t>e</a:t>
            </a:r>
            <a:endParaRPr lang="en-US" altLang="zh-TW" sz="160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102449" name="Text Box 49"/>
          <p:cNvSpPr txBox="1">
            <a:spLocks noChangeArrowheads="1"/>
          </p:cNvSpPr>
          <p:nvPr/>
        </p:nvSpPr>
        <p:spPr bwMode="auto">
          <a:xfrm>
            <a:off x="5292725" y="5445125"/>
            <a:ext cx="79216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zh-TW" sz="1600">
                <a:solidFill>
                  <a:srgbClr val="FF0000"/>
                </a:solidFill>
                <a:latin typeface="Tahoma" panose="020B0604030504040204" pitchFamily="34" charset="0"/>
              </a:rPr>
              <a:t>ε</a:t>
            </a:r>
            <a:r>
              <a:rPr lang="el-GR" altLang="zh-TW" sz="1600" baseline="-25000">
                <a:solidFill>
                  <a:srgbClr val="FF0000"/>
                </a:solidFill>
                <a:latin typeface="Tahoma" panose="020B0604030504040204" pitchFamily="34" charset="0"/>
              </a:rPr>
              <a:t>⊥</a:t>
            </a:r>
          </a:p>
        </p:txBody>
      </p:sp>
      <p:sp>
        <p:nvSpPr>
          <p:cNvPr id="102450" name="Text Box 50"/>
          <p:cNvSpPr txBox="1">
            <a:spLocks noChangeArrowheads="1"/>
          </p:cNvSpPr>
          <p:nvPr/>
        </p:nvSpPr>
        <p:spPr bwMode="auto">
          <a:xfrm>
            <a:off x="6084888" y="5734050"/>
            <a:ext cx="792162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zh-TW" sz="1600">
                <a:solidFill>
                  <a:srgbClr val="FF0000"/>
                </a:solidFill>
                <a:latin typeface="Tahoma" panose="020B0604030504040204" pitchFamily="34" charset="0"/>
              </a:rPr>
              <a:t>ε</a:t>
            </a:r>
            <a:r>
              <a:rPr lang="el-GR" altLang="zh-TW" sz="1600" baseline="-25000">
                <a:solidFill>
                  <a:srgbClr val="FF0000"/>
                </a:solidFill>
                <a:latin typeface="Tahoma" panose="020B0604030504040204" pitchFamily="34" charset="0"/>
              </a:rPr>
              <a:t>⊥</a:t>
            </a:r>
          </a:p>
        </p:txBody>
      </p:sp>
      <p:sp>
        <p:nvSpPr>
          <p:cNvPr id="102451" name="Text Box 51"/>
          <p:cNvSpPr txBox="1">
            <a:spLocks noChangeArrowheads="1"/>
          </p:cNvSpPr>
          <p:nvPr/>
        </p:nvSpPr>
        <p:spPr bwMode="auto">
          <a:xfrm>
            <a:off x="7451725" y="6165850"/>
            <a:ext cx="79216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zh-TW" sz="1600">
                <a:solidFill>
                  <a:srgbClr val="FF0000"/>
                </a:solidFill>
                <a:latin typeface="Tahoma" panose="020B0604030504040204" pitchFamily="34" charset="0"/>
              </a:rPr>
              <a:t>ε</a:t>
            </a:r>
            <a:r>
              <a:rPr lang="en-US" altLang="zh-TW" baseline="-25000">
                <a:solidFill>
                  <a:srgbClr val="FF0000"/>
                </a:solidFill>
              </a:rPr>
              <a:t>//</a:t>
            </a:r>
            <a:endParaRPr lang="el-GR" altLang="zh-TW" baseline="-25000">
              <a:solidFill>
                <a:srgbClr val="FF0000"/>
              </a:solidFill>
            </a:endParaRPr>
          </a:p>
        </p:txBody>
      </p:sp>
      <p:sp>
        <p:nvSpPr>
          <p:cNvPr id="102452" name="Text Box 52"/>
          <p:cNvSpPr txBox="1">
            <a:spLocks noChangeArrowheads="1"/>
          </p:cNvSpPr>
          <p:nvPr/>
        </p:nvSpPr>
        <p:spPr bwMode="auto">
          <a:xfrm>
            <a:off x="8101013" y="5300663"/>
            <a:ext cx="576262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zh-TW" sz="1600">
                <a:solidFill>
                  <a:schemeClr val="accent2"/>
                </a:solidFill>
                <a:latin typeface="Tahoma" panose="020B0604030504040204" pitchFamily="34" charset="0"/>
              </a:rPr>
              <a:t>ε</a:t>
            </a:r>
            <a:r>
              <a:rPr lang="el-GR" altLang="zh-TW" sz="1600" baseline="-25000">
                <a:solidFill>
                  <a:schemeClr val="accent2"/>
                </a:solidFill>
                <a:latin typeface="Tahoma" panose="020B0604030504040204" pitchFamily="34" charset="0"/>
              </a:rPr>
              <a:t>⊥</a:t>
            </a:r>
          </a:p>
        </p:txBody>
      </p:sp>
      <p:sp>
        <p:nvSpPr>
          <p:cNvPr id="102453" name="Text Box 53"/>
          <p:cNvSpPr txBox="1">
            <a:spLocks noChangeArrowheads="1"/>
          </p:cNvSpPr>
          <p:nvPr/>
        </p:nvSpPr>
        <p:spPr bwMode="auto">
          <a:xfrm>
            <a:off x="8101013" y="5084763"/>
            <a:ext cx="792162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zh-TW" sz="1600">
                <a:solidFill>
                  <a:schemeClr val="accent2"/>
                </a:solidFill>
                <a:latin typeface="Tahoma" panose="020B0604030504040204" pitchFamily="34" charset="0"/>
              </a:rPr>
              <a:t>ε</a:t>
            </a:r>
            <a:r>
              <a:rPr lang="en-US" altLang="zh-TW" baseline="-25000">
                <a:solidFill>
                  <a:schemeClr val="accent2"/>
                </a:solidFill>
              </a:rPr>
              <a:t>//</a:t>
            </a:r>
            <a:endParaRPr lang="el-GR" altLang="zh-TW" baseline="-25000">
              <a:solidFill>
                <a:schemeClr val="accent2"/>
              </a:solidFill>
            </a:endParaRPr>
          </a:p>
        </p:txBody>
      </p:sp>
      <p:sp>
        <p:nvSpPr>
          <p:cNvPr id="102454" name="Rectangle 54"/>
          <p:cNvSpPr>
            <a:spLocks noChangeArrowheads="1"/>
          </p:cNvSpPr>
          <p:nvPr/>
        </p:nvSpPr>
        <p:spPr bwMode="auto">
          <a:xfrm>
            <a:off x="4379913" y="5116513"/>
            <a:ext cx="576262" cy="185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</a:rPr>
              <a:t>n</a:t>
            </a:r>
            <a:r>
              <a:rPr lang="en-US" altLang="zh-TW" sz="1600" baseline="-25000">
                <a:solidFill>
                  <a:schemeClr val="accent2"/>
                </a:solidFill>
                <a:latin typeface="Tahoma" panose="020B0604030504040204" pitchFamily="34" charset="0"/>
              </a:rPr>
              <a:t>e</a:t>
            </a:r>
            <a:endParaRPr lang="zh-TW" altLang="en-US" sz="1600" baseline="-2500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102455" name="Rectangle 55"/>
          <p:cNvSpPr>
            <a:spLocks noChangeArrowheads="1"/>
          </p:cNvSpPr>
          <p:nvPr/>
        </p:nvSpPr>
        <p:spPr bwMode="auto">
          <a:xfrm>
            <a:off x="4140200" y="5876925"/>
            <a:ext cx="504825" cy="2889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456" name="AutoShape 56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172450" y="6021388"/>
            <a:ext cx="576263" cy="504825"/>
          </a:xfrm>
          <a:prstGeom prst="actionButtonHome">
            <a:avLst/>
          </a:prstGeom>
          <a:gradFill rotWithShape="1">
            <a:gsLst>
              <a:gs pos="0">
                <a:schemeClr val="bg1"/>
              </a:gs>
              <a:gs pos="100000">
                <a:schemeClr val="accent2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65" grpId="0" animBg="1"/>
      <p:bldP spid="91166" grpId="0" animBg="1"/>
      <p:bldP spid="91167" grpId="0" animBg="1"/>
      <p:bldP spid="91168" grpId="0"/>
      <p:bldP spid="91169" grpId="0" animBg="1"/>
      <p:bldP spid="91170" grpId="0" animBg="1"/>
      <p:bldP spid="91171" grpId="0" animBg="1"/>
      <p:bldP spid="911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453A742A-002B-4F9F-B306-5B75B3112B8C}" type="slidenum">
              <a:rPr lang="en-US" altLang="zh-TW"/>
              <a:pPr/>
              <a:t>23</a:t>
            </a:fld>
            <a:endParaRPr lang="en-US" altLang="zh-TW"/>
          </a:p>
        </p:txBody>
      </p:sp>
      <p:pic>
        <p:nvPicPr>
          <p:cNvPr id="1085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5029200"/>
            <a:ext cx="2508250" cy="1022350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50000">
                      <a:schemeClr val="accent1">
                        <a:alpha val="70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1917700" y="34925"/>
            <a:ext cx="5757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</a:rPr>
              <a:t>Comparison of Basic Properties</a:t>
            </a:r>
          </a:p>
        </p:txBody>
      </p:sp>
      <p:graphicFrame>
        <p:nvGraphicFramePr>
          <p:cNvPr id="108548" name="Group 4"/>
          <p:cNvGraphicFramePr>
            <a:graphicFrameLocks noGrp="1"/>
          </p:cNvGraphicFramePr>
          <p:nvPr>
            <p:ph sz="half" idx="1"/>
          </p:nvPr>
        </p:nvGraphicFramePr>
        <p:xfrm>
          <a:off x="203200" y="676275"/>
          <a:ext cx="8686800" cy="5788025"/>
        </p:xfrm>
        <a:graphic>
          <a:graphicData uri="http://schemas.openxmlformats.org/drawingml/2006/table">
            <a:tbl>
              <a:tblPr/>
              <a:tblGrid>
                <a:gridCol w="1177925"/>
                <a:gridCol w="3895725"/>
                <a:gridCol w="3613150"/>
              </a:tblGrid>
              <a:tr h="5905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Dielectric Constants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Positive LC Mode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∆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=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//-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ε⊥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&gt;0</a:t>
                      </a:r>
                      <a:endParaRPr kumimoji="1" lang="el-GR" altLang="zh-TW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Negative LC Mode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∆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=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//-</a:t>
                      </a:r>
                      <a:r>
                        <a:rPr kumimoji="1" lang="el-GR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ε⊥</a:t>
                      </a:r>
                      <a:r>
                        <a:rPr kumimoji="1" lang="en-US" altLang="zh-TW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新細明體" panose="02020500000000000000" pitchFamily="18" charset="-120"/>
                        </a:rPr>
                        <a:t>&lt;0</a:t>
                      </a: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3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Definition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963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LC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Molecules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92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PI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8581" name="Pictur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5051425"/>
            <a:ext cx="2339975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582" name="Text Box 38"/>
          <p:cNvSpPr txBox="1">
            <a:spLocks noChangeArrowheads="1"/>
          </p:cNvSpPr>
          <p:nvPr/>
        </p:nvSpPr>
        <p:spPr bwMode="auto">
          <a:xfrm>
            <a:off x="4122738" y="4994275"/>
            <a:ext cx="1997075" cy="1209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6" tIns="50398" rIns="100796" bIns="50398">
            <a:spAutoFit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>
                <a:ea typeface="標楷體" panose="03000509000000000000" pitchFamily="65" charset="-120"/>
              </a:rPr>
              <a:t>不同</a:t>
            </a:r>
            <a:r>
              <a:rPr lang="en-US" altLang="zh-TW">
                <a:ea typeface="標楷體" panose="03000509000000000000" pitchFamily="65" charset="-120"/>
              </a:rPr>
              <a:t>Side Chain</a:t>
            </a:r>
            <a:r>
              <a:rPr lang="zh-TW" altLang="en-US">
                <a:solidFill>
                  <a:srgbClr val="FF0000"/>
                </a:solidFill>
                <a:ea typeface="標楷體" panose="03000509000000000000" pitchFamily="65" charset="-120"/>
              </a:rPr>
              <a:t>結構</a:t>
            </a:r>
            <a:r>
              <a:rPr lang="en-US" altLang="zh-TW">
                <a:solidFill>
                  <a:srgbClr val="FF0000"/>
                </a:solidFill>
                <a:ea typeface="標楷體" panose="03000509000000000000" pitchFamily="65" charset="-120"/>
              </a:rPr>
              <a:t>,</a:t>
            </a:r>
            <a:r>
              <a:rPr lang="zh-TW" altLang="en-US">
                <a:solidFill>
                  <a:srgbClr val="FF0000"/>
                </a:solidFill>
                <a:ea typeface="標楷體" panose="03000509000000000000" pitchFamily="65" charset="-120"/>
              </a:rPr>
              <a:t>形狀</a:t>
            </a:r>
            <a:r>
              <a:rPr lang="zh-TW" altLang="en-US">
                <a:ea typeface="標楷體" panose="03000509000000000000" pitchFamily="65" charset="-120"/>
              </a:rPr>
              <a:t>特性將造成不同的</a:t>
            </a:r>
          </a:p>
          <a:p>
            <a:pPr algn="ctr" eaLnBrk="1" hangingPunct="1"/>
            <a:r>
              <a:rPr lang="en-US" altLang="zh-TW">
                <a:ea typeface="標楷體" panose="03000509000000000000" pitchFamily="65" charset="-120"/>
              </a:rPr>
              <a:t>Pretilt Angle</a:t>
            </a:r>
          </a:p>
        </p:txBody>
      </p:sp>
      <p:grpSp>
        <p:nvGrpSpPr>
          <p:cNvPr id="108583" name="Group 39"/>
          <p:cNvGrpSpPr>
            <a:grpSpLocks/>
          </p:cNvGrpSpPr>
          <p:nvPr/>
        </p:nvGrpSpPr>
        <p:grpSpPr bwMode="auto">
          <a:xfrm>
            <a:off x="5410200" y="4076700"/>
            <a:ext cx="3390900" cy="647700"/>
            <a:chOff x="3448" y="699"/>
            <a:chExt cx="2136" cy="408"/>
          </a:xfrm>
        </p:grpSpPr>
        <p:sp>
          <p:nvSpPr>
            <p:cNvPr id="108584" name="Text Box 40"/>
            <p:cNvSpPr txBox="1">
              <a:spLocks noChangeArrowheads="1"/>
            </p:cNvSpPr>
            <p:nvPr/>
          </p:nvSpPr>
          <p:spPr bwMode="auto">
            <a:xfrm>
              <a:off x="3448" y="704"/>
              <a:ext cx="432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200">
                  <a:solidFill>
                    <a:srgbClr val="663300"/>
                  </a:solidFill>
                </a:rPr>
                <a:t>Rn</a:t>
              </a:r>
            </a:p>
          </p:txBody>
        </p:sp>
        <p:sp>
          <p:nvSpPr>
            <p:cNvPr id="108585" name="AutoShape 41"/>
            <p:cNvSpPr>
              <a:spLocks noChangeAspect="1" noChangeArrowheads="1"/>
            </p:cNvSpPr>
            <p:nvPr/>
          </p:nvSpPr>
          <p:spPr bwMode="auto">
            <a:xfrm>
              <a:off x="4365" y="704"/>
              <a:ext cx="195" cy="161"/>
            </a:xfrm>
            <a:prstGeom prst="hexagon">
              <a:avLst>
                <a:gd name="adj" fmla="val 30280"/>
                <a:gd name="vf" fmla="val 115470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86" name="Line 42"/>
            <p:cNvSpPr>
              <a:spLocks noChangeShapeType="1"/>
            </p:cNvSpPr>
            <p:nvPr/>
          </p:nvSpPr>
          <p:spPr bwMode="auto">
            <a:xfrm flipH="1">
              <a:off x="4215" y="784"/>
              <a:ext cx="1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87" name="Line 43"/>
            <p:cNvSpPr>
              <a:spLocks noChangeShapeType="1"/>
            </p:cNvSpPr>
            <p:nvPr/>
          </p:nvSpPr>
          <p:spPr bwMode="auto">
            <a:xfrm flipH="1">
              <a:off x="4555" y="784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88" name="AutoShape 44"/>
            <p:cNvSpPr>
              <a:spLocks noChangeAspect="1" noChangeArrowheads="1"/>
            </p:cNvSpPr>
            <p:nvPr/>
          </p:nvSpPr>
          <p:spPr bwMode="auto">
            <a:xfrm>
              <a:off x="4023" y="704"/>
              <a:ext cx="194" cy="161"/>
            </a:xfrm>
            <a:prstGeom prst="hexagon">
              <a:avLst>
                <a:gd name="adj" fmla="val 30124"/>
                <a:gd name="vf" fmla="val 115470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89" name="Line 45"/>
            <p:cNvSpPr>
              <a:spLocks noChangeShapeType="1"/>
            </p:cNvSpPr>
            <p:nvPr/>
          </p:nvSpPr>
          <p:spPr bwMode="auto">
            <a:xfrm rot="18000000" flipH="1">
              <a:off x="4677" y="910"/>
              <a:ext cx="1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90" name="Line 46"/>
            <p:cNvSpPr>
              <a:spLocks noChangeShapeType="1"/>
            </p:cNvSpPr>
            <p:nvPr/>
          </p:nvSpPr>
          <p:spPr bwMode="auto">
            <a:xfrm rot="3600000" flipH="1">
              <a:off x="4831" y="909"/>
              <a:ext cx="1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91" name="Line 47"/>
            <p:cNvSpPr>
              <a:spLocks noChangeShapeType="1"/>
            </p:cNvSpPr>
            <p:nvPr/>
          </p:nvSpPr>
          <p:spPr bwMode="auto">
            <a:xfrm flipH="1">
              <a:off x="3878" y="784"/>
              <a:ext cx="1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92" name="Text Box 48"/>
            <p:cNvSpPr txBox="1">
              <a:spLocks noChangeArrowheads="1"/>
            </p:cNvSpPr>
            <p:nvPr/>
          </p:nvSpPr>
          <p:spPr bwMode="auto">
            <a:xfrm>
              <a:off x="4606" y="928"/>
              <a:ext cx="1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 sz="12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108593" name="Text Box 49"/>
            <p:cNvSpPr txBox="1">
              <a:spLocks noChangeArrowheads="1"/>
            </p:cNvSpPr>
            <p:nvPr/>
          </p:nvSpPr>
          <p:spPr bwMode="auto">
            <a:xfrm>
              <a:off x="4855" y="921"/>
              <a:ext cx="140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 sz="12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108594" name="Text Box 50"/>
            <p:cNvSpPr txBox="1">
              <a:spLocks noChangeArrowheads="1"/>
            </p:cNvSpPr>
            <p:nvPr/>
          </p:nvSpPr>
          <p:spPr bwMode="auto">
            <a:xfrm>
              <a:off x="5035" y="699"/>
              <a:ext cx="54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1200">
                  <a:solidFill>
                    <a:srgbClr val="663300"/>
                  </a:solidFill>
                </a:rPr>
                <a:t>ORm</a:t>
              </a:r>
            </a:p>
          </p:txBody>
        </p:sp>
        <p:sp>
          <p:nvSpPr>
            <p:cNvPr id="108595" name="Line 51"/>
            <p:cNvSpPr>
              <a:spLocks noChangeShapeType="1"/>
            </p:cNvSpPr>
            <p:nvPr/>
          </p:nvSpPr>
          <p:spPr bwMode="auto">
            <a:xfrm flipH="1">
              <a:off x="4419" y="734"/>
              <a:ext cx="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96" name="Line 52"/>
            <p:cNvSpPr>
              <a:spLocks noChangeShapeType="1"/>
            </p:cNvSpPr>
            <p:nvPr/>
          </p:nvSpPr>
          <p:spPr bwMode="auto">
            <a:xfrm rot="3600000" flipH="1">
              <a:off x="4367" y="816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97" name="Line 53"/>
            <p:cNvSpPr>
              <a:spLocks noChangeShapeType="1"/>
            </p:cNvSpPr>
            <p:nvPr/>
          </p:nvSpPr>
          <p:spPr bwMode="auto">
            <a:xfrm rot="18000000" flipH="1">
              <a:off x="4479" y="816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98" name="AutoShape 54"/>
            <p:cNvSpPr>
              <a:spLocks noChangeAspect="1" noChangeArrowheads="1"/>
            </p:cNvSpPr>
            <p:nvPr/>
          </p:nvSpPr>
          <p:spPr bwMode="auto">
            <a:xfrm>
              <a:off x="4710" y="705"/>
              <a:ext cx="195" cy="161"/>
            </a:xfrm>
            <a:prstGeom prst="hexagon">
              <a:avLst>
                <a:gd name="adj" fmla="val 30280"/>
                <a:gd name="vf" fmla="val 115470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599" name="Line 55"/>
            <p:cNvSpPr>
              <a:spLocks noChangeShapeType="1"/>
            </p:cNvSpPr>
            <p:nvPr/>
          </p:nvSpPr>
          <p:spPr bwMode="auto">
            <a:xfrm flipH="1">
              <a:off x="4900" y="785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00" name="Line 56"/>
            <p:cNvSpPr>
              <a:spLocks noChangeShapeType="1"/>
            </p:cNvSpPr>
            <p:nvPr/>
          </p:nvSpPr>
          <p:spPr bwMode="auto">
            <a:xfrm flipH="1">
              <a:off x="4764" y="735"/>
              <a:ext cx="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01" name="Line 57"/>
            <p:cNvSpPr>
              <a:spLocks noChangeShapeType="1"/>
            </p:cNvSpPr>
            <p:nvPr/>
          </p:nvSpPr>
          <p:spPr bwMode="auto">
            <a:xfrm rot="3600000" flipH="1">
              <a:off x="4712" y="817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02" name="Line 58"/>
            <p:cNvSpPr>
              <a:spLocks noChangeShapeType="1"/>
            </p:cNvSpPr>
            <p:nvPr/>
          </p:nvSpPr>
          <p:spPr bwMode="auto">
            <a:xfrm rot="18000000" flipH="1">
              <a:off x="4824" y="817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</p:grpSp>
      <p:grpSp>
        <p:nvGrpSpPr>
          <p:cNvPr id="108603" name="Group 59"/>
          <p:cNvGrpSpPr>
            <a:grpSpLocks/>
          </p:cNvGrpSpPr>
          <p:nvPr/>
        </p:nvGrpSpPr>
        <p:grpSpPr bwMode="auto">
          <a:xfrm>
            <a:off x="1346200" y="3932238"/>
            <a:ext cx="3557588" cy="793750"/>
            <a:chOff x="848" y="2477"/>
            <a:chExt cx="2241" cy="500"/>
          </a:xfrm>
        </p:grpSpPr>
        <p:sp>
          <p:nvSpPr>
            <p:cNvPr id="108604" name="AutoShape 60"/>
            <p:cNvSpPr>
              <a:spLocks noChangeAspect="1" noChangeArrowheads="1"/>
            </p:cNvSpPr>
            <p:nvPr/>
          </p:nvSpPr>
          <p:spPr bwMode="auto">
            <a:xfrm>
              <a:off x="2605" y="2629"/>
              <a:ext cx="195" cy="161"/>
            </a:xfrm>
            <a:prstGeom prst="hexagon">
              <a:avLst>
                <a:gd name="adj" fmla="val 30280"/>
                <a:gd name="vf" fmla="val 115470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05" name="Line 61"/>
            <p:cNvSpPr>
              <a:spLocks noChangeShapeType="1"/>
            </p:cNvSpPr>
            <p:nvPr/>
          </p:nvSpPr>
          <p:spPr bwMode="auto">
            <a:xfrm flipH="1">
              <a:off x="2455" y="2709"/>
              <a:ext cx="1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06" name="Line 62"/>
            <p:cNvSpPr>
              <a:spLocks noChangeShapeType="1"/>
            </p:cNvSpPr>
            <p:nvPr/>
          </p:nvSpPr>
          <p:spPr bwMode="auto">
            <a:xfrm flipH="1">
              <a:off x="2795" y="2709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07" name="Line 63"/>
            <p:cNvSpPr>
              <a:spLocks noChangeShapeType="1"/>
            </p:cNvSpPr>
            <p:nvPr/>
          </p:nvSpPr>
          <p:spPr bwMode="auto">
            <a:xfrm rot="18000000" flipH="1">
              <a:off x="2733" y="2587"/>
              <a:ext cx="1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08" name="Line 64"/>
            <p:cNvSpPr>
              <a:spLocks noChangeShapeType="1"/>
            </p:cNvSpPr>
            <p:nvPr/>
          </p:nvSpPr>
          <p:spPr bwMode="auto">
            <a:xfrm rot="3600000" flipH="1">
              <a:off x="2727" y="2834"/>
              <a:ext cx="1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09" name="Line 65"/>
            <p:cNvSpPr>
              <a:spLocks noChangeShapeType="1"/>
            </p:cNvSpPr>
            <p:nvPr/>
          </p:nvSpPr>
          <p:spPr bwMode="auto">
            <a:xfrm flipH="1">
              <a:off x="1278" y="2709"/>
              <a:ext cx="1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10" name="Text Box 66"/>
            <p:cNvSpPr txBox="1">
              <a:spLocks noChangeArrowheads="1"/>
            </p:cNvSpPr>
            <p:nvPr/>
          </p:nvSpPr>
          <p:spPr bwMode="auto">
            <a:xfrm>
              <a:off x="2790" y="2477"/>
              <a:ext cx="1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 sz="12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108611" name="Text Box 67"/>
            <p:cNvSpPr txBox="1">
              <a:spLocks noChangeArrowheads="1"/>
            </p:cNvSpPr>
            <p:nvPr/>
          </p:nvSpPr>
          <p:spPr bwMode="auto">
            <a:xfrm>
              <a:off x="2783" y="2798"/>
              <a:ext cx="140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 sz="12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108612" name="Text Box 68"/>
            <p:cNvSpPr txBox="1">
              <a:spLocks noChangeArrowheads="1"/>
            </p:cNvSpPr>
            <p:nvPr/>
          </p:nvSpPr>
          <p:spPr bwMode="auto">
            <a:xfrm>
              <a:off x="848" y="2629"/>
              <a:ext cx="432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200">
                  <a:solidFill>
                    <a:srgbClr val="663300"/>
                  </a:solidFill>
                </a:rPr>
                <a:t>Rn</a:t>
              </a:r>
            </a:p>
          </p:txBody>
        </p:sp>
        <p:sp>
          <p:nvSpPr>
            <p:cNvPr id="108613" name="Line 69"/>
            <p:cNvSpPr>
              <a:spLocks noChangeShapeType="1"/>
            </p:cNvSpPr>
            <p:nvPr/>
          </p:nvSpPr>
          <p:spPr bwMode="auto">
            <a:xfrm flipH="1">
              <a:off x="2659" y="2659"/>
              <a:ext cx="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14" name="Line 70"/>
            <p:cNvSpPr>
              <a:spLocks noChangeShapeType="1"/>
            </p:cNvSpPr>
            <p:nvPr/>
          </p:nvSpPr>
          <p:spPr bwMode="auto">
            <a:xfrm rot="3600000" flipH="1">
              <a:off x="2607" y="2741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15" name="Line 71"/>
            <p:cNvSpPr>
              <a:spLocks noChangeShapeType="1"/>
            </p:cNvSpPr>
            <p:nvPr/>
          </p:nvSpPr>
          <p:spPr bwMode="auto">
            <a:xfrm rot="18000000" flipH="1">
              <a:off x="2719" y="2741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16" name="Text Box 72"/>
            <p:cNvSpPr txBox="1">
              <a:spLocks noChangeArrowheads="1"/>
            </p:cNvSpPr>
            <p:nvPr/>
          </p:nvSpPr>
          <p:spPr bwMode="auto">
            <a:xfrm>
              <a:off x="2950" y="2629"/>
              <a:ext cx="139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 sz="1200">
                  <a:solidFill>
                    <a:srgbClr val="0000FF"/>
                  </a:solidFill>
                </a:rPr>
                <a:t>F</a:t>
              </a:r>
            </a:p>
          </p:txBody>
        </p:sp>
        <p:sp>
          <p:nvSpPr>
            <p:cNvPr id="108617" name="Text Box 73"/>
            <p:cNvSpPr txBox="1">
              <a:spLocks noChangeArrowheads="1"/>
            </p:cNvSpPr>
            <p:nvPr/>
          </p:nvSpPr>
          <p:spPr bwMode="auto">
            <a:xfrm>
              <a:off x="2032" y="2637"/>
              <a:ext cx="432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zh-TW" sz="1200">
                  <a:solidFill>
                    <a:srgbClr val="009900"/>
                  </a:solidFill>
                </a:rPr>
                <a:t>CF</a:t>
              </a:r>
              <a:r>
                <a:rPr lang="en-US" altLang="zh-TW" sz="800">
                  <a:solidFill>
                    <a:srgbClr val="009900"/>
                  </a:solidFill>
                </a:rPr>
                <a:t>2</a:t>
              </a:r>
              <a:r>
                <a:rPr lang="en-US" altLang="zh-TW" sz="1200">
                  <a:solidFill>
                    <a:srgbClr val="009900"/>
                  </a:solidFill>
                </a:rPr>
                <a:t>O</a:t>
              </a:r>
            </a:p>
          </p:txBody>
        </p:sp>
        <p:sp>
          <p:nvSpPr>
            <p:cNvPr id="108618" name="AutoShape 74"/>
            <p:cNvSpPr>
              <a:spLocks noChangeAspect="1" noChangeArrowheads="1"/>
            </p:cNvSpPr>
            <p:nvPr/>
          </p:nvSpPr>
          <p:spPr bwMode="auto">
            <a:xfrm>
              <a:off x="1774" y="2630"/>
              <a:ext cx="195" cy="161"/>
            </a:xfrm>
            <a:prstGeom prst="hexagon">
              <a:avLst>
                <a:gd name="adj" fmla="val 30280"/>
                <a:gd name="vf" fmla="val 115470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19" name="Line 75"/>
            <p:cNvSpPr>
              <a:spLocks noChangeShapeType="1"/>
            </p:cNvSpPr>
            <p:nvPr/>
          </p:nvSpPr>
          <p:spPr bwMode="auto">
            <a:xfrm flipH="1">
              <a:off x="1624" y="2710"/>
              <a:ext cx="1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20" name="Line 76"/>
            <p:cNvSpPr>
              <a:spLocks noChangeShapeType="1"/>
            </p:cNvSpPr>
            <p:nvPr/>
          </p:nvSpPr>
          <p:spPr bwMode="auto">
            <a:xfrm flipH="1">
              <a:off x="1964" y="2710"/>
              <a:ext cx="1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21" name="Line 77"/>
            <p:cNvSpPr>
              <a:spLocks noChangeShapeType="1"/>
            </p:cNvSpPr>
            <p:nvPr/>
          </p:nvSpPr>
          <p:spPr bwMode="auto">
            <a:xfrm flipH="1">
              <a:off x="1828" y="2660"/>
              <a:ext cx="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22" name="Line 78"/>
            <p:cNvSpPr>
              <a:spLocks noChangeShapeType="1"/>
            </p:cNvSpPr>
            <p:nvPr/>
          </p:nvSpPr>
          <p:spPr bwMode="auto">
            <a:xfrm rot="3600000" flipH="1">
              <a:off x="1776" y="2742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23" name="Line 79"/>
            <p:cNvSpPr>
              <a:spLocks noChangeShapeType="1"/>
            </p:cNvSpPr>
            <p:nvPr/>
          </p:nvSpPr>
          <p:spPr bwMode="auto">
            <a:xfrm rot="18000000" flipH="1">
              <a:off x="1888" y="2742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24" name="AutoShape 80"/>
            <p:cNvSpPr>
              <a:spLocks noChangeAspect="1" noChangeArrowheads="1"/>
            </p:cNvSpPr>
            <p:nvPr/>
          </p:nvSpPr>
          <p:spPr bwMode="auto">
            <a:xfrm>
              <a:off x="1439" y="2631"/>
              <a:ext cx="195" cy="161"/>
            </a:xfrm>
            <a:prstGeom prst="hexagon">
              <a:avLst>
                <a:gd name="adj" fmla="val 30280"/>
                <a:gd name="vf" fmla="val 115470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25" name="Line 81"/>
            <p:cNvSpPr>
              <a:spLocks noChangeShapeType="1"/>
            </p:cNvSpPr>
            <p:nvPr/>
          </p:nvSpPr>
          <p:spPr bwMode="auto">
            <a:xfrm flipH="1">
              <a:off x="1493" y="2661"/>
              <a:ext cx="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26" name="Line 82"/>
            <p:cNvSpPr>
              <a:spLocks noChangeShapeType="1"/>
            </p:cNvSpPr>
            <p:nvPr/>
          </p:nvSpPr>
          <p:spPr bwMode="auto">
            <a:xfrm rot="3600000" flipH="1">
              <a:off x="1441" y="274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27" name="Line 83"/>
            <p:cNvSpPr>
              <a:spLocks noChangeShapeType="1"/>
            </p:cNvSpPr>
            <p:nvPr/>
          </p:nvSpPr>
          <p:spPr bwMode="auto">
            <a:xfrm rot="18000000" flipH="1">
              <a:off x="1553" y="2743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</p:grpSp>
      <p:sp>
        <p:nvSpPr>
          <p:cNvPr id="108628" name="Text Box 84"/>
          <p:cNvSpPr txBox="1">
            <a:spLocks noChangeArrowheads="1"/>
          </p:cNvSpPr>
          <p:nvPr/>
        </p:nvSpPr>
        <p:spPr bwMode="auto">
          <a:xfrm>
            <a:off x="1546225" y="774700"/>
            <a:ext cx="3454400" cy="323850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zh-TW" sz="1400"/>
              <a:t>Homogeneous Cell (Parallel Aligned)</a:t>
            </a:r>
          </a:p>
        </p:txBody>
      </p:sp>
      <p:sp>
        <p:nvSpPr>
          <p:cNvPr id="108629" name="Text Box 85"/>
          <p:cNvSpPr txBox="1">
            <a:spLocks noChangeArrowheads="1"/>
          </p:cNvSpPr>
          <p:nvPr/>
        </p:nvSpPr>
        <p:spPr bwMode="auto">
          <a:xfrm>
            <a:off x="5419725" y="774700"/>
            <a:ext cx="3263900" cy="323850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zh-TW" sz="1400"/>
              <a:t>Homeotropic Cell (Vertical Aligned)</a:t>
            </a:r>
          </a:p>
        </p:txBody>
      </p:sp>
      <p:sp>
        <p:nvSpPr>
          <p:cNvPr id="108630" name="Text Box 86"/>
          <p:cNvSpPr txBox="1">
            <a:spLocks noChangeArrowheads="1"/>
          </p:cNvSpPr>
          <p:nvPr/>
        </p:nvSpPr>
        <p:spPr bwMode="auto">
          <a:xfrm>
            <a:off x="1855788" y="5656263"/>
            <a:ext cx="1914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000">
                <a:solidFill>
                  <a:srgbClr val="99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Polyamic acid or</a:t>
            </a:r>
          </a:p>
          <a:p>
            <a:pPr eaLnBrk="1" hangingPunct="1"/>
            <a:r>
              <a:rPr lang="en-US" altLang="zh-TW" sz="1000">
                <a:solidFill>
                  <a:srgbClr val="99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Polyimide Backbone</a:t>
            </a:r>
          </a:p>
        </p:txBody>
      </p:sp>
      <p:grpSp>
        <p:nvGrpSpPr>
          <p:cNvPr id="108631" name="Group 87"/>
          <p:cNvGrpSpPr>
            <a:grpSpLocks/>
          </p:cNvGrpSpPr>
          <p:nvPr/>
        </p:nvGrpSpPr>
        <p:grpSpPr bwMode="auto">
          <a:xfrm>
            <a:off x="3509963" y="2336800"/>
            <a:ext cx="3248025" cy="1252538"/>
            <a:chOff x="1025" y="1280"/>
            <a:chExt cx="2046" cy="789"/>
          </a:xfrm>
        </p:grpSpPr>
        <p:sp>
          <p:nvSpPr>
            <p:cNvPr id="108632" name="Line 88"/>
            <p:cNvSpPr>
              <a:spLocks noChangeShapeType="1"/>
            </p:cNvSpPr>
            <p:nvPr/>
          </p:nvSpPr>
          <p:spPr bwMode="auto">
            <a:xfrm flipV="1">
              <a:off x="1104" y="1640"/>
              <a:ext cx="568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33" name="Oval 89"/>
            <p:cNvSpPr>
              <a:spLocks noChangeAspect="1" noChangeArrowheads="1"/>
            </p:cNvSpPr>
            <p:nvPr/>
          </p:nvSpPr>
          <p:spPr bwMode="auto">
            <a:xfrm>
              <a:off x="1037" y="1877"/>
              <a:ext cx="143" cy="158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5400000" lon="5400000" rev="0"/>
              </a:camera>
              <a:lightRig rig="legacyFlat3" dir="t"/>
            </a:scene3d>
            <a:sp3d extrusionH="18018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08634" name="Line 90"/>
            <p:cNvSpPr>
              <a:spLocks noChangeShapeType="1"/>
            </p:cNvSpPr>
            <p:nvPr/>
          </p:nvSpPr>
          <p:spPr bwMode="auto">
            <a:xfrm>
              <a:off x="1104" y="1960"/>
              <a:ext cx="1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35" name="Line 91"/>
            <p:cNvSpPr>
              <a:spLocks noChangeShapeType="1"/>
            </p:cNvSpPr>
            <p:nvPr/>
          </p:nvSpPr>
          <p:spPr bwMode="auto">
            <a:xfrm flipV="1">
              <a:off x="1096" y="1320"/>
              <a:ext cx="0" cy="6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108636" name="Text Box 92"/>
            <p:cNvSpPr txBox="1">
              <a:spLocks noChangeArrowheads="1"/>
            </p:cNvSpPr>
            <p:nvPr/>
          </p:nvSpPr>
          <p:spPr bwMode="auto">
            <a:xfrm>
              <a:off x="2457" y="1832"/>
              <a:ext cx="614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l-GR" altLang="zh-TW">
                  <a:solidFill>
                    <a:srgbClr val="663300"/>
                  </a:solidFill>
                  <a:cs typeface="Arial" panose="020B0604020202020204" pitchFamily="34" charset="0"/>
                </a:rPr>
                <a:t>ε</a:t>
              </a:r>
              <a:r>
                <a:rPr lang="en-US" altLang="zh-TW">
                  <a:solidFill>
                    <a:srgbClr val="663300"/>
                  </a:solidFill>
                  <a:cs typeface="Arial" panose="020B0604020202020204" pitchFamily="34" charset="0"/>
                </a:rPr>
                <a:t>//</a:t>
              </a:r>
              <a:endParaRPr lang="el-GR" altLang="zh-TW">
                <a:solidFill>
                  <a:srgbClr val="6633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8637" name="Text Box 93"/>
            <p:cNvSpPr txBox="1">
              <a:spLocks noChangeArrowheads="1"/>
            </p:cNvSpPr>
            <p:nvPr/>
          </p:nvSpPr>
          <p:spPr bwMode="auto">
            <a:xfrm>
              <a:off x="1553" y="1512"/>
              <a:ext cx="614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l-GR" altLang="zh-TW">
                  <a:solidFill>
                    <a:srgbClr val="663300"/>
                  </a:solidFill>
                  <a:cs typeface="Arial" panose="020B0604020202020204" pitchFamily="34" charset="0"/>
                </a:rPr>
                <a:t>ε</a:t>
              </a:r>
              <a:r>
                <a:rPr lang="en-US" altLang="zh-TW">
                  <a:solidFill>
                    <a:srgbClr val="663300"/>
                  </a:solidFill>
                  <a:latin typeface="新細明體" panose="02020500000000000000" pitchFamily="18" charset="-120"/>
                  <a:cs typeface="Arial" panose="020B0604020202020204" pitchFamily="34" charset="0"/>
                </a:rPr>
                <a:t>⊥</a:t>
              </a:r>
            </a:p>
          </p:txBody>
        </p:sp>
        <p:sp>
          <p:nvSpPr>
            <p:cNvPr id="108638" name="Text Box 94"/>
            <p:cNvSpPr txBox="1">
              <a:spLocks noChangeArrowheads="1"/>
            </p:cNvSpPr>
            <p:nvPr/>
          </p:nvSpPr>
          <p:spPr bwMode="auto">
            <a:xfrm>
              <a:off x="1025" y="1280"/>
              <a:ext cx="614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B05EAE"/>
                      </a:gs>
                      <a:gs pos="50000">
                        <a:srgbClr val="FF99FF">
                          <a:alpha val="70000"/>
                        </a:srgbClr>
                      </a:gs>
                      <a:gs pos="100000">
                        <a:srgbClr val="B05EA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0796" tIns="50398" rIns="100796" bIns="50398">
              <a:spAutoFit/>
              <a:flatTx/>
            </a:bodyPr>
            <a:lstStyle>
              <a:lvl1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defTabSz="1008063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l-GR" altLang="zh-TW">
                  <a:solidFill>
                    <a:srgbClr val="663300"/>
                  </a:solidFill>
                  <a:cs typeface="Arial" panose="020B0604020202020204" pitchFamily="34" charset="0"/>
                </a:rPr>
                <a:t>ε</a:t>
              </a:r>
              <a:r>
                <a:rPr lang="en-US" altLang="zh-TW">
                  <a:solidFill>
                    <a:srgbClr val="663300"/>
                  </a:solidFill>
                  <a:latin typeface="新細明體" panose="02020500000000000000" pitchFamily="18" charset="-120"/>
                  <a:cs typeface="Arial" panose="020B0604020202020204" pitchFamily="34" charset="0"/>
                </a:rPr>
                <a:t>⊥</a:t>
              </a:r>
            </a:p>
          </p:txBody>
        </p:sp>
      </p:grpSp>
      <p:sp>
        <p:nvSpPr>
          <p:cNvPr id="108639" name="Text Box 95"/>
          <p:cNvSpPr txBox="1">
            <a:spLocks noChangeArrowheads="1"/>
          </p:cNvSpPr>
          <p:nvPr/>
        </p:nvSpPr>
        <p:spPr bwMode="auto">
          <a:xfrm>
            <a:off x="3419475" y="1947863"/>
            <a:ext cx="40163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1600">
                <a:solidFill>
                  <a:schemeClr val="accent2"/>
                </a:solidFill>
                <a:ea typeface="標楷體" panose="03000509000000000000" pitchFamily="65" charset="-120"/>
              </a:rPr>
              <a:t>單軸晶體中定義平行液晶長軸方向為</a:t>
            </a:r>
            <a:r>
              <a:rPr lang="el-GR" altLang="zh-TW" sz="1600">
                <a:solidFill>
                  <a:schemeClr val="accent2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ε</a:t>
            </a:r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  <a:cs typeface="Arial" panose="020B0604020202020204" pitchFamily="34" charset="0"/>
              </a:rPr>
              <a:t>//</a:t>
            </a:r>
            <a:endParaRPr lang="zh-TW" altLang="el-GR" sz="1600">
              <a:solidFill>
                <a:schemeClr val="accent2"/>
              </a:solidFill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eaLnBrk="1" hangingPunct="1"/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                         </a:t>
            </a:r>
            <a:r>
              <a:rPr lang="zh-TW" altLang="en-US" sz="1600">
                <a:solidFill>
                  <a:schemeClr val="accent2"/>
                </a:solidFill>
                <a:ea typeface="標楷體" panose="03000509000000000000" pitchFamily="65" charset="-120"/>
              </a:rPr>
              <a:t>垂直液晶長軸方向為</a:t>
            </a:r>
            <a:r>
              <a:rPr lang="el-GR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ε</a:t>
            </a:r>
            <a:r>
              <a:rPr lang="el-GR" altLang="zh-TW" sz="160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022F7E46-764F-4FF1-9BD9-5AD268BB4FD6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116738" name="Rectangle 2"/>
          <p:cNvSpPr>
            <a:spLocks noChangeArrowheads="1"/>
          </p:cNvSpPr>
          <p:nvPr>
            <p:ph type="title" sz="quarter"/>
          </p:nvPr>
        </p:nvSpPr>
        <p:spPr bwMode="auto">
          <a:xfrm>
            <a:off x="1946275" y="0"/>
            <a:ext cx="7197725" cy="512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Function of Pretilt Angle</a:t>
            </a:r>
          </a:p>
        </p:txBody>
      </p:sp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241300" y="612775"/>
            <a:ext cx="842962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>
                <a:solidFill>
                  <a:schemeClr val="accent2"/>
                </a:solidFill>
                <a:ea typeface="標楷體" panose="03000509000000000000" pitchFamily="65" charset="-120"/>
              </a:rPr>
              <a:t>計算總自由能</a:t>
            </a:r>
            <a:r>
              <a:rPr lang="en-US" altLang="zh-TW">
                <a:solidFill>
                  <a:schemeClr val="accent2"/>
                </a:solidFill>
                <a:ea typeface="標楷體" panose="03000509000000000000" pitchFamily="65" charset="-120"/>
              </a:rPr>
              <a:t>(total free energy)</a:t>
            </a:r>
            <a:r>
              <a:rPr lang="zh-TW" altLang="en-US">
                <a:solidFill>
                  <a:schemeClr val="accent2"/>
                </a:solidFill>
                <a:ea typeface="標楷體" panose="03000509000000000000" pitchFamily="65" charset="-120"/>
              </a:rPr>
              <a:t>與力矩</a:t>
            </a:r>
            <a:r>
              <a:rPr lang="en-US" altLang="zh-TW">
                <a:solidFill>
                  <a:schemeClr val="accent2"/>
                </a:solidFill>
                <a:ea typeface="標楷體" panose="03000509000000000000" pitchFamily="65" charset="-120"/>
              </a:rPr>
              <a:t>(torque):</a:t>
            </a:r>
          </a:p>
          <a:p>
            <a:r>
              <a:rPr lang="en-US" altLang="zh-TW">
                <a:solidFill>
                  <a:schemeClr val="accent2"/>
                </a:solidFill>
                <a:ea typeface="標楷體" panose="03000509000000000000" pitchFamily="65" charset="-120"/>
              </a:rPr>
              <a:t>Without Pretilt Angle:</a:t>
            </a:r>
            <a:r>
              <a:rPr lang="zh-TW" altLang="en-US">
                <a:solidFill>
                  <a:schemeClr val="accent2"/>
                </a:solidFill>
                <a:ea typeface="標楷體" panose="03000509000000000000" pitchFamily="65" charset="-120"/>
              </a:rPr>
              <a:t>液晶分子隨外加電場方向可有兩個方向旋轉</a:t>
            </a:r>
          </a:p>
          <a:p>
            <a:r>
              <a:rPr lang="en-US" altLang="zh-TW">
                <a:solidFill>
                  <a:schemeClr val="accent2"/>
                </a:solidFill>
                <a:ea typeface="標楷體" panose="03000509000000000000" pitchFamily="65" charset="-120"/>
              </a:rPr>
              <a:t>With Pretilt Angle:</a:t>
            </a:r>
            <a:r>
              <a:rPr lang="zh-TW" altLang="en-US">
                <a:solidFill>
                  <a:schemeClr val="accent2"/>
                </a:solidFill>
                <a:ea typeface="標楷體" panose="03000509000000000000" pitchFamily="65" charset="-120"/>
              </a:rPr>
              <a:t>液晶分子隨外加電場方向只有一個方向旋轉</a:t>
            </a:r>
          </a:p>
        </p:txBody>
      </p:sp>
      <p:graphicFrame>
        <p:nvGraphicFramePr>
          <p:cNvPr id="116740" name="Group 4"/>
          <p:cNvGraphicFramePr>
            <a:graphicFrameLocks noGrp="1"/>
          </p:cNvGraphicFramePr>
          <p:nvPr>
            <p:ph sz="half" idx="1"/>
          </p:nvPr>
        </p:nvGraphicFramePr>
        <p:xfrm>
          <a:off x="203200" y="1654175"/>
          <a:ext cx="8680450" cy="4932363"/>
        </p:xfrm>
        <a:graphic>
          <a:graphicData uri="http://schemas.openxmlformats.org/drawingml/2006/table">
            <a:tbl>
              <a:tblPr/>
              <a:tblGrid>
                <a:gridCol w="573088"/>
                <a:gridCol w="8107362"/>
              </a:tblGrid>
              <a:tr h="23193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3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6751" name="Group 15"/>
          <p:cNvGrpSpPr>
            <a:grpSpLocks/>
          </p:cNvGrpSpPr>
          <p:nvPr/>
        </p:nvGrpSpPr>
        <p:grpSpPr bwMode="auto">
          <a:xfrm>
            <a:off x="1635125" y="2147888"/>
            <a:ext cx="1447800" cy="1717675"/>
            <a:chOff x="709" y="1870"/>
            <a:chExt cx="912" cy="1082"/>
          </a:xfrm>
        </p:grpSpPr>
        <p:sp>
          <p:nvSpPr>
            <p:cNvPr id="116752" name="Oval 16"/>
            <p:cNvSpPr>
              <a:spLocks noChangeArrowheads="1"/>
            </p:cNvSpPr>
            <p:nvPr/>
          </p:nvSpPr>
          <p:spPr bwMode="auto">
            <a:xfrm>
              <a:off x="919" y="2006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194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53" name="Rectangle 17"/>
            <p:cNvSpPr>
              <a:spLocks noChangeArrowheads="1"/>
            </p:cNvSpPr>
            <p:nvPr/>
          </p:nvSpPr>
          <p:spPr bwMode="auto">
            <a:xfrm>
              <a:off x="709" y="1870"/>
              <a:ext cx="907" cy="68"/>
            </a:xfrm>
            <a:prstGeom prst="rect">
              <a:avLst/>
            </a:prstGeom>
            <a:solidFill>
              <a:srgbClr val="CC99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4" name="Rectangle 18"/>
            <p:cNvSpPr>
              <a:spLocks noChangeArrowheads="1"/>
            </p:cNvSpPr>
            <p:nvPr/>
          </p:nvSpPr>
          <p:spPr bwMode="auto">
            <a:xfrm>
              <a:off x="714" y="2884"/>
              <a:ext cx="907" cy="68"/>
            </a:xfrm>
            <a:prstGeom prst="rect">
              <a:avLst/>
            </a:prstGeom>
            <a:solidFill>
              <a:srgbClr val="CC99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55" name="Oval 19"/>
            <p:cNvSpPr>
              <a:spLocks noChangeArrowheads="1"/>
            </p:cNvSpPr>
            <p:nvPr/>
          </p:nvSpPr>
          <p:spPr bwMode="auto">
            <a:xfrm>
              <a:off x="919" y="2754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194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56" name="Oval 20"/>
            <p:cNvSpPr>
              <a:spLocks noChangeArrowheads="1"/>
            </p:cNvSpPr>
            <p:nvPr/>
          </p:nvSpPr>
          <p:spPr bwMode="auto">
            <a:xfrm>
              <a:off x="919" y="2191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194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57" name="Oval 21"/>
            <p:cNvSpPr>
              <a:spLocks noChangeArrowheads="1"/>
            </p:cNvSpPr>
            <p:nvPr/>
          </p:nvSpPr>
          <p:spPr bwMode="auto">
            <a:xfrm>
              <a:off x="919" y="2375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194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58" name="Oval 22"/>
            <p:cNvSpPr>
              <a:spLocks noChangeArrowheads="1"/>
            </p:cNvSpPr>
            <p:nvPr/>
          </p:nvSpPr>
          <p:spPr bwMode="auto">
            <a:xfrm>
              <a:off x="919" y="2573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194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59" name="Oval 23"/>
            <p:cNvSpPr>
              <a:spLocks noChangeArrowheads="1"/>
            </p:cNvSpPr>
            <p:nvPr/>
          </p:nvSpPr>
          <p:spPr bwMode="auto">
            <a:xfrm>
              <a:off x="1457" y="1998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194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60" name="Oval 24"/>
            <p:cNvSpPr>
              <a:spLocks noChangeArrowheads="1"/>
            </p:cNvSpPr>
            <p:nvPr/>
          </p:nvSpPr>
          <p:spPr bwMode="auto">
            <a:xfrm>
              <a:off x="1366" y="2257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800000" lon="3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61" name="Oval 25"/>
            <p:cNvSpPr>
              <a:spLocks noChangeArrowheads="1"/>
            </p:cNvSpPr>
            <p:nvPr/>
          </p:nvSpPr>
          <p:spPr bwMode="auto">
            <a:xfrm>
              <a:off x="1460" y="2770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194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62" name="Oval 26"/>
            <p:cNvSpPr>
              <a:spLocks noChangeArrowheads="1"/>
            </p:cNvSpPr>
            <p:nvPr/>
          </p:nvSpPr>
          <p:spPr bwMode="auto">
            <a:xfrm>
              <a:off x="1365" y="2472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800000" lon="3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63" name="Oval 27"/>
            <p:cNvSpPr>
              <a:spLocks noChangeArrowheads="1"/>
            </p:cNvSpPr>
            <p:nvPr/>
          </p:nvSpPr>
          <p:spPr bwMode="auto">
            <a:xfrm>
              <a:off x="1363" y="2689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800000" lon="3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64" name="AutoShape 28"/>
            <p:cNvSpPr>
              <a:spLocks noChangeArrowheads="1"/>
            </p:cNvSpPr>
            <p:nvPr/>
          </p:nvSpPr>
          <p:spPr bwMode="auto">
            <a:xfrm>
              <a:off x="1024" y="2324"/>
              <a:ext cx="227" cy="144"/>
            </a:xfrm>
            <a:prstGeom prst="leftRightArrow">
              <a:avLst>
                <a:gd name="adj1" fmla="val 50000"/>
                <a:gd name="adj2" fmla="val 31528"/>
              </a:avLst>
            </a:prstGeom>
            <a:solidFill>
              <a:srgbClr val="CC99FF"/>
            </a:solidFill>
            <a:ln w="9525" algn="ctr">
              <a:solidFill>
                <a:srgbClr val="80008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16765" name="Group 29"/>
          <p:cNvGrpSpPr>
            <a:grpSpLocks/>
          </p:cNvGrpSpPr>
          <p:nvPr/>
        </p:nvGrpSpPr>
        <p:grpSpPr bwMode="auto">
          <a:xfrm>
            <a:off x="4300538" y="2120900"/>
            <a:ext cx="1447800" cy="1760538"/>
            <a:chOff x="1735" y="1861"/>
            <a:chExt cx="912" cy="1109"/>
          </a:xfrm>
        </p:grpSpPr>
        <p:sp>
          <p:nvSpPr>
            <p:cNvPr id="116766" name="Oval 30"/>
            <p:cNvSpPr>
              <a:spLocks noChangeArrowheads="1"/>
            </p:cNvSpPr>
            <p:nvPr/>
          </p:nvSpPr>
          <p:spPr bwMode="auto">
            <a:xfrm>
              <a:off x="1885" y="2842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500000" lon="9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67" name="Rectangle 31"/>
            <p:cNvSpPr>
              <a:spLocks noChangeArrowheads="1"/>
            </p:cNvSpPr>
            <p:nvPr/>
          </p:nvSpPr>
          <p:spPr bwMode="auto">
            <a:xfrm>
              <a:off x="1735" y="1861"/>
              <a:ext cx="907" cy="68"/>
            </a:xfrm>
            <a:prstGeom prst="rect">
              <a:avLst/>
            </a:prstGeom>
            <a:solidFill>
              <a:srgbClr val="CC99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8" name="Rectangle 32"/>
            <p:cNvSpPr>
              <a:spLocks noChangeArrowheads="1"/>
            </p:cNvSpPr>
            <p:nvPr/>
          </p:nvSpPr>
          <p:spPr bwMode="auto">
            <a:xfrm>
              <a:off x="1740" y="2902"/>
              <a:ext cx="907" cy="68"/>
            </a:xfrm>
            <a:prstGeom prst="rect">
              <a:avLst/>
            </a:prstGeom>
            <a:solidFill>
              <a:srgbClr val="CC99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69" name="Oval 33"/>
            <p:cNvSpPr>
              <a:spLocks noChangeArrowheads="1"/>
            </p:cNvSpPr>
            <p:nvPr/>
          </p:nvSpPr>
          <p:spPr bwMode="auto">
            <a:xfrm>
              <a:off x="2456" y="2210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203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70" name="Oval 34"/>
            <p:cNvSpPr>
              <a:spLocks noChangeArrowheads="1"/>
            </p:cNvSpPr>
            <p:nvPr/>
          </p:nvSpPr>
          <p:spPr bwMode="auto">
            <a:xfrm>
              <a:off x="2455" y="2387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203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71" name="Oval 35"/>
            <p:cNvSpPr>
              <a:spLocks noChangeArrowheads="1"/>
            </p:cNvSpPr>
            <p:nvPr/>
          </p:nvSpPr>
          <p:spPr bwMode="auto">
            <a:xfrm>
              <a:off x="2452" y="2572"/>
              <a:ext cx="47" cy="52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20399999" lon="17699998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72" name="Oval 36"/>
            <p:cNvSpPr>
              <a:spLocks noChangeArrowheads="1"/>
            </p:cNvSpPr>
            <p:nvPr/>
          </p:nvSpPr>
          <p:spPr bwMode="auto">
            <a:xfrm>
              <a:off x="1886" y="2659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500000" lon="9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73" name="Oval 37"/>
            <p:cNvSpPr>
              <a:spLocks noChangeArrowheads="1"/>
            </p:cNvSpPr>
            <p:nvPr/>
          </p:nvSpPr>
          <p:spPr bwMode="auto">
            <a:xfrm>
              <a:off x="1887" y="2468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500000" lon="9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74" name="Oval 38"/>
            <p:cNvSpPr>
              <a:spLocks noChangeArrowheads="1"/>
            </p:cNvSpPr>
            <p:nvPr/>
          </p:nvSpPr>
          <p:spPr bwMode="auto">
            <a:xfrm>
              <a:off x="1887" y="2276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500000" lon="9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75" name="Oval 39"/>
            <p:cNvSpPr>
              <a:spLocks noChangeArrowheads="1"/>
            </p:cNvSpPr>
            <p:nvPr/>
          </p:nvSpPr>
          <p:spPr bwMode="auto">
            <a:xfrm>
              <a:off x="1888" y="2085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500000" lon="9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76" name="Oval 40"/>
            <p:cNvSpPr>
              <a:spLocks noChangeArrowheads="1"/>
            </p:cNvSpPr>
            <p:nvPr/>
          </p:nvSpPr>
          <p:spPr bwMode="auto">
            <a:xfrm>
              <a:off x="2341" y="2094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500000" lon="9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77" name="Oval 41"/>
            <p:cNvSpPr>
              <a:spLocks noChangeArrowheads="1"/>
            </p:cNvSpPr>
            <p:nvPr/>
          </p:nvSpPr>
          <p:spPr bwMode="auto">
            <a:xfrm>
              <a:off x="2350" y="2847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500000" lon="9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78" name="AutoShape 42"/>
            <p:cNvSpPr>
              <a:spLocks noChangeArrowheads="1"/>
            </p:cNvSpPr>
            <p:nvPr/>
          </p:nvSpPr>
          <p:spPr bwMode="auto">
            <a:xfrm>
              <a:off x="2030" y="2350"/>
              <a:ext cx="227" cy="144"/>
            </a:xfrm>
            <a:prstGeom prst="leftRightArrow">
              <a:avLst>
                <a:gd name="adj1" fmla="val 50000"/>
                <a:gd name="adj2" fmla="val 31528"/>
              </a:avLst>
            </a:prstGeom>
            <a:solidFill>
              <a:srgbClr val="CC99FF"/>
            </a:solidFill>
            <a:ln w="9525" algn="ctr">
              <a:solidFill>
                <a:srgbClr val="80008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16779" name="Group 43"/>
          <p:cNvGrpSpPr>
            <a:grpSpLocks/>
          </p:cNvGrpSpPr>
          <p:nvPr/>
        </p:nvGrpSpPr>
        <p:grpSpPr bwMode="auto">
          <a:xfrm>
            <a:off x="1060450" y="4597400"/>
            <a:ext cx="1447800" cy="1760538"/>
            <a:chOff x="3966" y="627"/>
            <a:chExt cx="912" cy="1109"/>
          </a:xfrm>
        </p:grpSpPr>
        <p:sp>
          <p:nvSpPr>
            <p:cNvPr id="116780" name="Rectangle 44"/>
            <p:cNvSpPr>
              <a:spLocks noChangeArrowheads="1"/>
            </p:cNvSpPr>
            <p:nvPr/>
          </p:nvSpPr>
          <p:spPr bwMode="auto">
            <a:xfrm>
              <a:off x="3966" y="627"/>
              <a:ext cx="907" cy="68"/>
            </a:xfrm>
            <a:prstGeom prst="rect">
              <a:avLst/>
            </a:prstGeom>
            <a:solidFill>
              <a:srgbClr val="CC99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81" name="Rectangle 45"/>
            <p:cNvSpPr>
              <a:spLocks noChangeArrowheads="1"/>
            </p:cNvSpPr>
            <p:nvPr/>
          </p:nvSpPr>
          <p:spPr bwMode="auto">
            <a:xfrm>
              <a:off x="3971" y="1668"/>
              <a:ext cx="907" cy="68"/>
            </a:xfrm>
            <a:prstGeom prst="rect">
              <a:avLst/>
            </a:prstGeom>
            <a:solidFill>
              <a:srgbClr val="CC99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82" name="AutoShape 46"/>
            <p:cNvSpPr>
              <a:spLocks noChangeArrowheads="1"/>
            </p:cNvSpPr>
            <p:nvPr/>
          </p:nvSpPr>
          <p:spPr bwMode="auto">
            <a:xfrm>
              <a:off x="4261" y="1116"/>
              <a:ext cx="227" cy="144"/>
            </a:xfrm>
            <a:prstGeom prst="leftRightArrow">
              <a:avLst>
                <a:gd name="adj1" fmla="val 50000"/>
                <a:gd name="adj2" fmla="val 31528"/>
              </a:avLst>
            </a:prstGeom>
            <a:solidFill>
              <a:srgbClr val="CC99FF"/>
            </a:solidFill>
            <a:ln w="9525" algn="ctr">
              <a:solidFill>
                <a:srgbClr val="80008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6783" name="Oval 47"/>
            <p:cNvSpPr>
              <a:spLocks noChangeArrowheads="1"/>
            </p:cNvSpPr>
            <p:nvPr/>
          </p:nvSpPr>
          <p:spPr bwMode="auto">
            <a:xfrm>
              <a:off x="4109" y="860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800000" lon="3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84" name="Oval 48"/>
            <p:cNvSpPr>
              <a:spLocks noChangeArrowheads="1"/>
            </p:cNvSpPr>
            <p:nvPr/>
          </p:nvSpPr>
          <p:spPr bwMode="auto">
            <a:xfrm>
              <a:off x="4108" y="1051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800000" lon="3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85" name="Oval 49"/>
            <p:cNvSpPr>
              <a:spLocks noChangeArrowheads="1"/>
            </p:cNvSpPr>
            <p:nvPr/>
          </p:nvSpPr>
          <p:spPr bwMode="auto">
            <a:xfrm>
              <a:off x="4107" y="1242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800000" lon="3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86" name="Oval 50"/>
            <p:cNvSpPr>
              <a:spLocks noChangeArrowheads="1"/>
            </p:cNvSpPr>
            <p:nvPr/>
          </p:nvSpPr>
          <p:spPr bwMode="auto">
            <a:xfrm>
              <a:off x="4103" y="1616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800000" lon="3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87" name="Oval 51"/>
            <p:cNvSpPr>
              <a:spLocks noChangeArrowheads="1"/>
            </p:cNvSpPr>
            <p:nvPr/>
          </p:nvSpPr>
          <p:spPr bwMode="auto">
            <a:xfrm>
              <a:off x="4108" y="1432"/>
              <a:ext cx="46" cy="51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ObliqueTopLeft">
                <a:rot lat="4800000" lon="300000" rev="0"/>
              </a:camera>
              <a:lightRig rig="legacyFlat3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B2B2B2"/>
              </a:extrusionClr>
              <a:contourClr>
                <a:srgbClr val="B2B2B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16788" name="WordArt 52"/>
            <p:cNvSpPr>
              <a:spLocks noChangeArrowheads="1" noChangeShapeType="1" noTextEdit="1"/>
            </p:cNvSpPr>
            <p:nvPr/>
          </p:nvSpPr>
          <p:spPr bwMode="auto">
            <a:xfrm>
              <a:off x="4520" y="996"/>
              <a:ext cx="259" cy="34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TW" sz="3600" kern="10">
                  <a:gradFill rotWithShape="1">
                    <a:gsLst>
                      <a:gs pos="0">
                        <a:srgbClr val="FFFF00"/>
                      </a:gs>
                      <a:gs pos="100000">
                        <a:srgbClr val="FF9933"/>
                      </a:gs>
                    </a:gsLst>
                    <a:path path="rect">
                      <a:fillToRect l="50000" t="50000" r="50000" b="50000"/>
                    </a:path>
                  </a:gradFill>
                  <a:effectLst>
                    <a:outerShdw dist="35921" dir="2700000" algn="ctr" rotWithShape="0">
                      <a:srgbClr val="C0C0C0">
                        <a:alpha val="80000"/>
                      </a:srgb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</a:t>
              </a:r>
              <a:endParaRPr lang="zh-TW" altLang="en-US" sz="3600" kern="10"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6789" name="Group 53"/>
          <p:cNvGrpSpPr>
            <a:grpSpLocks/>
          </p:cNvGrpSpPr>
          <p:nvPr/>
        </p:nvGrpSpPr>
        <p:grpSpPr bwMode="auto">
          <a:xfrm>
            <a:off x="2981325" y="4222750"/>
            <a:ext cx="5697538" cy="2241550"/>
            <a:chOff x="1878" y="2660"/>
            <a:chExt cx="3589" cy="1412"/>
          </a:xfrm>
        </p:grpSpPr>
        <p:grpSp>
          <p:nvGrpSpPr>
            <p:cNvPr id="116790" name="Group 54"/>
            <p:cNvGrpSpPr>
              <a:grpSpLocks/>
            </p:cNvGrpSpPr>
            <p:nvPr/>
          </p:nvGrpSpPr>
          <p:grpSpPr bwMode="auto">
            <a:xfrm>
              <a:off x="1878" y="3134"/>
              <a:ext cx="1725" cy="938"/>
              <a:chOff x="1882" y="1131"/>
              <a:chExt cx="1725" cy="938"/>
            </a:xfrm>
          </p:grpSpPr>
          <p:sp>
            <p:nvSpPr>
              <p:cNvPr id="116791" name="Rectangle 55"/>
              <p:cNvSpPr>
                <a:spLocks noChangeArrowheads="1"/>
              </p:cNvSpPr>
              <p:nvPr/>
            </p:nvSpPr>
            <p:spPr bwMode="auto">
              <a:xfrm>
                <a:off x="1883" y="1131"/>
                <a:ext cx="1724" cy="68"/>
              </a:xfrm>
              <a:prstGeom prst="rect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7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792" name="Rectangle 56"/>
              <p:cNvSpPr>
                <a:spLocks noChangeArrowheads="1"/>
              </p:cNvSpPr>
              <p:nvPr/>
            </p:nvSpPr>
            <p:spPr bwMode="auto">
              <a:xfrm>
                <a:off x="1883" y="1992"/>
                <a:ext cx="1724" cy="77"/>
              </a:xfrm>
              <a:prstGeom prst="rect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7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793" name="AutoShape 57"/>
              <p:cNvSpPr>
                <a:spLocks noChangeArrowheads="1"/>
              </p:cNvSpPr>
              <p:nvPr/>
            </p:nvSpPr>
            <p:spPr bwMode="auto">
              <a:xfrm>
                <a:off x="1883" y="1863"/>
                <a:ext cx="408" cy="5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94" name="Oval 58"/>
              <p:cNvSpPr>
                <a:spLocks noChangeArrowheads="1"/>
              </p:cNvSpPr>
              <p:nvPr/>
            </p:nvSpPr>
            <p:spPr bwMode="auto">
              <a:xfrm>
                <a:off x="2380" y="144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795" name="Oval 59"/>
              <p:cNvSpPr>
                <a:spLocks noChangeArrowheads="1"/>
              </p:cNvSpPr>
              <p:nvPr/>
            </p:nvSpPr>
            <p:spPr bwMode="auto">
              <a:xfrm>
                <a:off x="2380" y="186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796" name="Oval 60"/>
              <p:cNvSpPr>
                <a:spLocks noChangeArrowheads="1"/>
              </p:cNvSpPr>
              <p:nvPr/>
            </p:nvSpPr>
            <p:spPr bwMode="auto">
              <a:xfrm rot="10800000">
                <a:off x="2200" y="1682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16199998" lon="20699999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797" name="Oval 61"/>
              <p:cNvSpPr>
                <a:spLocks noChangeArrowheads="1"/>
              </p:cNvSpPr>
              <p:nvPr/>
            </p:nvSpPr>
            <p:spPr bwMode="auto">
              <a:xfrm>
                <a:off x="2380" y="1663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798" name="AutoShape 62"/>
              <p:cNvSpPr>
                <a:spLocks noChangeArrowheads="1"/>
              </p:cNvSpPr>
              <p:nvPr/>
            </p:nvSpPr>
            <p:spPr bwMode="auto">
              <a:xfrm rot="10800000">
                <a:off x="2564" y="1273"/>
                <a:ext cx="408" cy="5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799" name="Oval 63"/>
              <p:cNvSpPr>
                <a:spLocks noChangeArrowheads="1"/>
              </p:cNvSpPr>
              <p:nvPr/>
            </p:nvSpPr>
            <p:spPr bwMode="auto">
              <a:xfrm rot="10800000">
                <a:off x="2632" y="1289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16199998" lon="20699999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0" name="Oval 64"/>
              <p:cNvSpPr>
                <a:spLocks noChangeArrowheads="1"/>
              </p:cNvSpPr>
              <p:nvPr/>
            </p:nvSpPr>
            <p:spPr bwMode="auto">
              <a:xfrm>
                <a:off x="2585" y="1857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1" name="Oval 65"/>
              <p:cNvSpPr>
                <a:spLocks noChangeArrowheads="1"/>
              </p:cNvSpPr>
              <p:nvPr/>
            </p:nvSpPr>
            <p:spPr bwMode="auto">
              <a:xfrm>
                <a:off x="2585" y="1657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2" name="Oval 66"/>
              <p:cNvSpPr>
                <a:spLocks noChangeArrowheads="1"/>
              </p:cNvSpPr>
              <p:nvPr/>
            </p:nvSpPr>
            <p:spPr bwMode="auto">
              <a:xfrm>
                <a:off x="2200" y="1655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3" name="Oval 67"/>
              <p:cNvSpPr>
                <a:spLocks noChangeArrowheads="1"/>
              </p:cNvSpPr>
              <p:nvPr/>
            </p:nvSpPr>
            <p:spPr bwMode="auto">
              <a:xfrm>
                <a:off x="2200" y="1455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4" name="Oval 68"/>
              <p:cNvSpPr>
                <a:spLocks noChangeArrowheads="1"/>
              </p:cNvSpPr>
              <p:nvPr/>
            </p:nvSpPr>
            <p:spPr bwMode="auto">
              <a:xfrm>
                <a:off x="3016" y="1455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5" name="Oval 69"/>
              <p:cNvSpPr>
                <a:spLocks noChangeArrowheads="1"/>
              </p:cNvSpPr>
              <p:nvPr/>
            </p:nvSpPr>
            <p:spPr bwMode="auto">
              <a:xfrm>
                <a:off x="3016" y="1870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6" name="Oval 70"/>
              <p:cNvSpPr>
                <a:spLocks noChangeArrowheads="1"/>
              </p:cNvSpPr>
              <p:nvPr/>
            </p:nvSpPr>
            <p:spPr bwMode="auto">
              <a:xfrm rot="10800000">
                <a:off x="2834" y="1289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16199998" lon="6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7" name="Oval 71"/>
              <p:cNvSpPr>
                <a:spLocks noChangeArrowheads="1"/>
              </p:cNvSpPr>
              <p:nvPr/>
            </p:nvSpPr>
            <p:spPr bwMode="auto">
              <a:xfrm>
                <a:off x="3016" y="1670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8" name="Oval 72"/>
              <p:cNvSpPr>
                <a:spLocks noChangeArrowheads="1"/>
              </p:cNvSpPr>
              <p:nvPr/>
            </p:nvSpPr>
            <p:spPr bwMode="auto">
              <a:xfrm>
                <a:off x="2836" y="1662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09" name="Oval 73"/>
              <p:cNvSpPr>
                <a:spLocks noChangeArrowheads="1"/>
              </p:cNvSpPr>
              <p:nvPr/>
            </p:nvSpPr>
            <p:spPr bwMode="auto">
              <a:xfrm>
                <a:off x="2835" y="1863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10" name="AutoShape 74"/>
              <p:cNvSpPr>
                <a:spLocks noChangeArrowheads="1"/>
              </p:cNvSpPr>
              <p:nvPr/>
            </p:nvSpPr>
            <p:spPr bwMode="auto">
              <a:xfrm>
                <a:off x="3199" y="1863"/>
                <a:ext cx="408" cy="52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811" name="Oval 75"/>
              <p:cNvSpPr>
                <a:spLocks noChangeArrowheads="1"/>
              </p:cNvSpPr>
              <p:nvPr/>
            </p:nvSpPr>
            <p:spPr bwMode="auto">
              <a:xfrm rot="10800000">
                <a:off x="3242" y="1676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16199998" lon="6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12" name="Oval 76"/>
              <p:cNvSpPr>
                <a:spLocks noChangeArrowheads="1"/>
              </p:cNvSpPr>
              <p:nvPr/>
            </p:nvSpPr>
            <p:spPr bwMode="auto">
              <a:xfrm>
                <a:off x="3242" y="143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13" name="Oval 77"/>
              <p:cNvSpPr>
                <a:spLocks noChangeArrowheads="1"/>
              </p:cNvSpPr>
              <p:nvPr/>
            </p:nvSpPr>
            <p:spPr bwMode="auto">
              <a:xfrm>
                <a:off x="3242" y="1648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14" name="Oval 78"/>
              <p:cNvSpPr>
                <a:spLocks noChangeArrowheads="1"/>
              </p:cNvSpPr>
              <p:nvPr/>
            </p:nvSpPr>
            <p:spPr bwMode="auto">
              <a:xfrm rot="10800000">
                <a:off x="1927" y="1682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16199998" lon="6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15" name="Oval 79"/>
              <p:cNvSpPr>
                <a:spLocks noChangeArrowheads="1"/>
              </p:cNvSpPr>
              <p:nvPr/>
            </p:nvSpPr>
            <p:spPr bwMode="auto">
              <a:xfrm>
                <a:off x="1928" y="1455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16" name="Oval 80"/>
              <p:cNvSpPr>
                <a:spLocks noChangeArrowheads="1"/>
              </p:cNvSpPr>
              <p:nvPr/>
            </p:nvSpPr>
            <p:spPr bwMode="auto">
              <a:xfrm>
                <a:off x="1928" y="1659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17" name="Oval 81"/>
              <p:cNvSpPr>
                <a:spLocks noChangeArrowheads="1"/>
              </p:cNvSpPr>
              <p:nvPr/>
            </p:nvSpPr>
            <p:spPr bwMode="auto">
              <a:xfrm rot="10800000">
                <a:off x="3516" y="1682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16199998" lon="20699999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18" name="Oval 82"/>
              <p:cNvSpPr>
                <a:spLocks noChangeArrowheads="1"/>
              </p:cNvSpPr>
              <p:nvPr/>
            </p:nvSpPr>
            <p:spPr bwMode="auto">
              <a:xfrm>
                <a:off x="3516" y="1655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19" name="Oval 83"/>
              <p:cNvSpPr>
                <a:spLocks noChangeArrowheads="1"/>
              </p:cNvSpPr>
              <p:nvPr/>
            </p:nvSpPr>
            <p:spPr bwMode="auto">
              <a:xfrm>
                <a:off x="3516" y="1455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20" name="Rectangle 84"/>
              <p:cNvSpPr>
                <a:spLocks noChangeArrowheads="1"/>
              </p:cNvSpPr>
              <p:nvPr/>
            </p:nvSpPr>
            <p:spPr bwMode="auto">
              <a:xfrm>
                <a:off x="1882" y="1199"/>
                <a:ext cx="1724" cy="68"/>
              </a:xfrm>
              <a:prstGeom prst="rect">
                <a:avLst/>
              </a:prstGeom>
              <a:gradFill rotWithShape="1">
                <a:gsLst>
                  <a:gs pos="0">
                    <a:srgbClr val="B05EAE"/>
                  </a:gs>
                  <a:gs pos="50000">
                    <a:srgbClr val="FF99FF">
                      <a:alpha val="70000"/>
                    </a:srgbClr>
                  </a:gs>
                  <a:gs pos="100000">
                    <a:srgbClr val="B05EAE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821" name="Rectangle 85"/>
              <p:cNvSpPr>
                <a:spLocks noChangeArrowheads="1"/>
              </p:cNvSpPr>
              <p:nvPr/>
            </p:nvSpPr>
            <p:spPr bwMode="auto">
              <a:xfrm>
                <a:off x="1882" y="1924"/>
                <a:ext cx="1724" cy="68"/>
              </a:xfrm>
              <a:prstGeom prst="rect">
                <a:avLst/>
              </a:prstGeom>
              <a:gradFill rotWithShape="1">
                <a:gsLst>
                  <a:gs pos="0">
                    <a:srgbClr val="B05EAE"/>
                  </a:gs>
                  <a:gs pos="50000">
                    <a:srgbClr val="FF99FF">
                      <a:alpha val="70000"/>
                    </a:srgbClr>
                  </a:gs>
                  <a:gs pos="100000">
                    <a:srgbClr val="B05EAE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</p:grpSp>
        <p:grpSp>
          <p:nvGrpSpPr>
            <p:cNvPr id="116822" name="Group 86"/>
            <p:cNvGrpSpPr>
              <a:grpSpLocks/>
            </p:cNvGrpSpPr>
            <p:nvPr/>
          </p:nvGrpSpPr>
          <p:grpSpPr bwMode="auto">
            <a:xfrm>
              <a:off x="3742" y="3131"/>
              <a:ext cx="1725" cy="938"/>
              <a:chOff x="3787" y="2401"/>
              <a:chExt cx="1725" cy="938"/>
            </a:xfrm>
          </p:grpSpPr>
          <p:sp>
            <p:nvSpPr>
              <p:cNvPr id="116823" name="Rectangle 87"/>
              <p:cNvSpPr>
                <a:spLocks noChangeArrowheads="1"/>
              </p:cNvSpPr>
              <p:nvPr/>
            </p:nvSpPr>
            <p:spPr bwMode="auto">
              <a:xfrm>
                <a:off x="3788" y="2401"/>
                <a:ext cx="1724" cy="68"/>
              </a:xfrm>
              <a:prstGeom prst="rect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7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824" name="Rectangle 88"/>
              <p:cNvSpPr>
                <a:spLocks noChangeArrowheads="1"/>
              </p:cNvSpPr>
              <p:nvPr/>
            </p:nvSpPr>
            <p:spPr bwMode="auto">
              <a:xfrm>
                <a:off x="3788" y="3262"/>
                <a:ext cx="1724" cy="77"/>
              </a:xfrm>
              <a:prstGeom prst="rect">
                <a:avLst/>
              </a:prstGeom>
              <a:gradFill rotWithShape="1">
                <a:gsLst>
                  <a:gs pos="0">
                    <a:srgbClr val="FFFF00">
                      <a:gamma/>
                      <a:shade val="46275"/>
                      <a:invGamma/>
                    </a:srgbClr>
                  </a:gs>
                  <a:gs pos="50000">
                    <a:srgbClr val="FFFF00">
                      <a:alpha val="70000"/>
                    </a:srgbClr>
                  </a:gs>
                  <a:gs pos="100000">
                    <a:srgbClr val="FFFF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825" name="Oval 89"/>
              <p:cNvSpPr>
                <a:spLocks noChangeArrowheads="1"/>
              </p:cNvSpPr>
              <p:nvPr/>
            </p:nvSpPr>
            <p:spPr bwMode="auto">
              <a:xfrm>
                <a:off x="4604" y="272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26" name="Oval 90"/>
              <p:cNvSpPr>
                <a:spLocks noChangeArrowheads="1"/>
              </p:cNvSpPr>
              <p:nvPr/>
            </p:nvSpPr>
            <p:spPr bwMode="auto">
              <a:xfrm>
                <a:off x="4604" y="314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27" name="Oval 91"/>
              <p:cNvSpPr>
                <a:spLocks noChangeArrowheads="1"/>
              </p:cNvSpPr>
              <p:nvPr/>
            </p:nvSpPr>
            <p:spPr bwMode="auto">
              <a:xfrm>
                <a:off x="4604" y="2943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28" name="Rectangle 92"/>
              <p:cNvSpPr>
                <a:spLocks noChangeArrowheads="1"/>
              </p:cNvSpPr>
              <p:nvPr/>
            </p:nvSpPr>
            <p:spPr bwMode="auto">
              <a:xfrm>
                <a:off x="3787" y="2469"/>
                <a:ext cx="771" cy="68"/>
              </a:xfrm>
              <a:prstGeom prst="rect">
                <a:avLst/>
              </a:prstGeom>
              <a:gradFill rotWithShape="1">
                <a:gsLst>
                  <a:gs pos="0">
                    <a:srgbClr val="B05EAE"/>
                  </a:gs>
                  <a:gs pos="50000">
                    <a:srgbClr val="FF99FF">
                      <a:alpha val="70000"/>
                    </a:srgbClr>
                  </a:gs>
                  <a:gs pos="100000">
                    <a:srgbClr val="B05EAE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829" name="Rectangle 93"/>
              <p:cNvSpPr>
                <a:spLocks noChangeArrowheads="1"/>
              </p:cNvSpPr>
              <p:nvPr/>
            </p:nvSpPr>
            <p:spPr bwMode="auto">
              <a:xfrm>
                <a:off x="4740" y="2469"/>
                <a:ext cx="771" cy="68"/>
              </a:xfrm>
              <a:prstGeom prst="rect">
                <a:avLst/>
              </a:prstGeom>
              <a:gradFill rotWithShape="1">
                <a:gsLst>
                  <a:gs pos="0">
                    <a:srgbClr val="B05EAE"/>
                  </a:gs>
                  <a:gs pos="50000">
                    <a:srgbClr val="FF99FF">
                      <a:alpha val="70000"/>
                    </a:srgbClr>
                  </a:gs>
                  <a:gs pos="100000">
                    <a:srgbClr val="B05EAE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830" name="Rectangle 94"/>
              <p:cNvSpPr>
                <a:spLocks noChangeArrowheads="1"/>
              </p:cNvSpPr>
              <p:nvPr/>
            </p:nvSpPr>
            <p:spPr bwMode="auto">
              <a:xfrm>
                <a:off x="4196" y="3195"/>
                <a:ext cx="907" cy="68"/>
              </a:xfrm>
              <a:prstGeom prst="rect">
                <a:avLst/>
              </a:prstGeom>
              <a:gradFill rotWithShape="1">
                <a:gsLst>
                  <a:gs pos="0">
                    <a:srgbClr val="B05EAE"/>
                  </a:gs>
                  <a:gs pos="50000">
                    <a:srgbClr val="FF99FF">
                      <a:alpha val="70000"/>
                    </a:srgbClr>
                  </a:gs>
                  <a:gs pos="100000">
                    <a:srgbClr val="B05EAE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831" name="Rectangle 95"/>
              <p:cNvSpPr>
                <a:spLocks noChangeArrowheads="1"/>
              </p:cNvSpPr>
              <p:nvPr/>
            </p:nvSpPr>
            <p:spPr bwMode="auto">
              <a:xfrm>
                <a:off x="3788" y="3195"/>
                <a:ext cx="222" cy="67"/>
              </a:xfrm>
              <a:prstGeom prst="rect">
                <a:avLst/>
              </a:prstGeom>
              <a:gradFill rotWithShape="1">
                <a:gsLst>
                  <a:gs pos="0">
                    <a:srgbClr val="B05EAE"/>
                  </a:gs>
                  <a:gs pos="50000">
                    <a:srgbClr val="FF99FF">
                      <a:alpha val="70000"/>
                    </a:srgbClr>
                  </a:gs>
                  <a:gs pos="100000">
                    <a:srgbClr val="B05EAE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832" name="Oval 96"/>
              <p:cNvSpPr>
                <a:spLocks noChangeArrowheads="1"/>
              </p:cNvSpPr>
              <p:nvPr/>
            </p:nvSpPr>
            <p:spPr bwMode="auto">
              <a:xfrm>
                <a:off x="4422" y="272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33" name="Oval 97"/>
              <p:cNvSpPr>
                <a:spLocks noChangeArrowheads="1"/>
              </p:cNvSpPr>
              <p:nvPr/>
            </p:nvSpPr>
            <p:spPr bwMode="auto">
              <a:xfrm>
                <a:off x="4422" y="314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34" name="Oval 98"/>
              <p:cNvSpPr>
                <a:spLocks noChangeArrowheads="1"/>
              </p:cNvSpPr>
              <p:nvPr/>
            </p:nvSpPr>
            <p:spPr bwMode="auto">
              <a:xfrm>
                <a:off x="4783" y="272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35" name="Oval 99"/>
              <p:cNvSpPr>
                <a:spLocks noChangeArrowheads="1"/>
              </p:cNvSpPr>
              <p:nvPr/>
            </p:nvSpPr>
            <p:spPr bwMode="auto">
              <a:xfrm>
                <a:off x="4783" y="314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36" name="Oval 100"/>
              <p:cNvSpPr>
                <a:spLocks noChangeArrowheads="1"/>
              </p:cNvSpPr>
              <p:nvPr/>
            </p:nvSpPr>
            <p:spPr bwMode="auto">
              <a:xfrm>
                <a:off x="5149" y="272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37" name="Oval 101"/>
              <p:cNvSpPr>
                <a:spLocks noChangeArrowheads="1"/>
              </p:cNvSpPr>
              <p:nvPr/>
            </p:nvSpPr>
            <p:spPr bwMode="auto">
              <a:xfrm>
                <a:off x="5149" y="314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38" name="Oval 102"/>
              <p:cNvSpPr>
                <a:spLocks noChangeArrowheads="1"/>
              </p:cNvSpPr>
              <p:nvPr/>
            </p:nvSpPr>
            <p:spPr bwMode="auto">
              <a:xfrm>
                <a:off x="5149" y="2943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39" name="Oval 103"/>
              <p:cNvSpPr>
                <a:spLocks noChangeArrowheads="1"/>
              </p:cNvSpPr>
              <p:nvPr/>
            </p:nvSpPr>
            <p:spPr bwMode="auto">
              <a:xfrm>
                <a:off x="4967" y="272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0" name="Oval 104"/>
              <p:cNvSpPr>
                <a:spLocks noChangeArrowheads="1"/>
              </p:cNvSpPr>
              <p:nvPr/>
            </p:nvSpPr>
            <p:spPr bwMode="auto">
              <a:xfrm>
                <a:off x="4967" y="314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1" name="Oval 105"/>
              <p:cNvSpPr>
                <a:spLocks noChangeArrowheads="1"/>
              </p:cNvSpPr>
              <p:nvPr/>
            </p:nvSpPr>
            <p:spPr bwMode="auto">
              <a:xfrm>
                <a:off x="5328" y="272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2" name="Oval 106"/>
              <p:cNvSpPr>
                <a:spLocks noChangeArrowheads="1"/>
              </p:cNvSpPr>
              <p:nvPr/>
            </p:nvSpPr>
            <p:spPr bwMode="auto">
              <a:xfrm>
                <a:off x="5328" y="314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3" name="Oval 107"/>
              <p:cNvSpPr>
                <a:spLocks noChangeArrowheads="1"/>
              </p:cNvSpPr>
              <p:nvPr/>
            </p:nvSpPr>
            <p:spPr bwMode="auto">
              <a:xfrm>
                <a:off x="4060" y="272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4" name="Oval 108"/>
              <p:cNvSpPr>
                <a:spLocks noChangeArrowheads="1"/>
              </p:cNvSpPr>
              <p:nvPr/>
            </p:nvSpPr>
            <p:spPr bwMode="auto">
              <a:xfrm>
                <a:off x="4060" y="314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5" name="Oval 109"/>
              <p:cNvSpPr>
                <a:spLocks noChangeArrowheads="1"/>
              </p:cNvSpPr>
              <p:nvPr/>
            </p:nvSpPr>
            <p:spPr bwMode="auto">
              <a:xfrm>
                <a:off x="4060" y="2943"/>
                <a:ext cx="46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6" name="Oval 110"/>
              <p:cNvSpPr>
                <a:spLocks noChangeArrowheads="1"/>
              </p:cNvSpPr>
              <p:nvPr/>
            </p:nvSpPr>
            <p:spPr bwMode="auto">
              <a:xfrm>
                <a:off x="3878" y="272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7" name="Oval 111"/>
              <p:cNvSpPr>
                <a:spLocks noChangeArrowheads="1"/>
              </p:cNvSpPr>
              <p:nvPr/>
            </p:nvSpPr>
            <p:spPr bwMode="auto">
              <a:xfrm>
                <a:off x="3878" y="314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8" name="Oval 112"/>
              <p:cNvSpPr>
                <a:spLocks noChangeArrowheads="1"/>
              </p:cNvSpPr>
              <p:nvPr/>
            </p:nvSpPr>
            <p:spPr bwMode="auto">
              <a:xfrm>
                <a:off x="4239" y="2728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49" name="Oval 113"/>
              <p:cNvSpPr>
                <a:spLocks noChangeArrowheads="1"/>
              </p:cNvSpPr>
              <p:nvPr/>
            </p:nvSpPr>
            <p:spPr bwMode="auto">
              <a:xfrm>
                <a:off x="4239" y="3143"/>
                <a:ext cx="47" cy="52"/>
              </a:xfrm>
              <a:prstGeom prst="ellipse">
                <a:avLst/>
              </a:prstGeom>
              <a:gradFill rotWithShape="1">
                <a:gsLst>
                  <a:gs pos="0">
                    <a:srgbClr val="C0C0C0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4800000" lon="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C0C0C0"/>
                </a:extrusionClr>
                <a:contourClr>
                  <a:srgbClr val="C0C0C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50" name="Rectangle 114"/>
              <p:cNvSpPr>
                <a:spLocks noChangeArrowheads="1"/>
              </p:cNvSpPr>
              <p:nvPr/>
            </p:nvSpPr>
            <p:spPr bwMode="auto">
              <a:xfrm>
                <a:off x="5263" y="3195"/>
                <a:ext cx="222" cy="67"/>
              </a:xfrm>
              <a:prstGeom prst="rect">
                <a:avLst/>
              </a:prstGeom>
              <a:gradFill rotWithShape="1">
                <a:gsLst>
                  <a:gs pos="0">
                    <a:srgbClr val="B05EAE"/>
                  </a:gs>
                  <a:gs pos="50000">
                    <a:srgbClr val="FF99FF">
                      <a:alpha val="70000"/>
                    </a:srgbClr>
                  </a:gs>
                  <a:gs pos="100000">
                    <a:srgbClr val="B05EAE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00796" tIns="50398" rIns="100796" bIns="50398" anchor="ctr"/>
              <a:lstStyle>
                <a:lvl1pPr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504825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008063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51288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14538" defTabSz="1008063" eaLnBrk="0" hangingPunct="0"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4717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289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3861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43338" defTabSz="10080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 eaLnBrk="1" hangingPunct="1"/>
                <a:endParaRPr lang="zh-TW" altLang="en-US" b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16851" name="Oval 115"/>
              <p:cNvSpPr>
                <a:spLocks noChangeArrowheads="1"/>
              </p:cNvSpPr>
              <p:nvPr/>
            </p:nvSpPr>
            <p:spPr bwMode="auto">
              <a:xfrm rot="10800000">
                <a:off x="4330" y="2827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16199998" lon="18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52" name="Oval 116"/>
              <p:cNvSpPr>
                <a:spLocks noChangeArrowheads="1"/>
              </p:cNvSpPr>
              <p:nvPr/>
            </p:nvSpPr>
            <p:spPr bwMode="auto">
              <a:xfrm rot="10800000">
                <a:off x="4511" y="2831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16199998" lon="18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53" name="Oval 117"/>
              <p:cNvSpPr>
                <a:spLocks noChangeArrowheads="1"/>
              </p:cNvSpPr>
              <p:nvPr/>
            </p:nvSpPr>
            <p:spPr bwMode="auto">
              <a:xfrm rot="10800000">
                <a:off x="5375" y="2838"/>
                <a:ext cx="44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16199998" lon="183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54" name="Oval 118"/>
              <p:cNvSpPr>
                <a:spLocks noChangeArrowheads="1"/>
              </p:cNvSpPr>
              <p:nvPr/>
            </p:nvSpPr>
            <p:spPr bwMode="auto">
              <a:xfrm rot="10800000" flipH="1">
                <a:off x="3923" y="2894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3000000" lon="180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55" name="Oval 119"/>
              <p:cNvSpPr>
                <a:spLocks noChangeArrowheads="1"/>
              </p:cNvSpPr>
              <p:nvPr/>
            </p:nvSpPr>
            <p:spPr bwMode="auto">
              <a:xfrm rot="10800000" flipH="1">
                <a:off x="4874" y="2894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3000000" lon="180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56" name="Oval 120"/>
              <p:cNvSpPr>
                <a:spLocks noChangeArrowheads="1"/>
              </p:cNvSpPr>
              <p:nvPr/>
            </p:nvSpPr>
            <p:spPr bwMode="auto">
              <a:xfrm rot="10800000" flipH="1">
                <a:off x="5056" y="2900"/>
                <a:ext cx="47" cy="51"/>
              </a:xfrm>
              <a:prstGeom prst="ellipse">
                <a:avLst/>
              </a:prstGeom>
              <a:gradFill rotWithShape="1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round/>
                <a:headEnd/>
                <a:tailEnd/>
              </a:ln>
              <a:effectLst/>
              <a:scene3d>
                <a:camera prst="legacyObliqueTopLeft">
                  <a:rot lat="3000000" lon="18000000" rev="0"/>
                </a:camera>
                <a:lightRig rig="legacyFlat3" dir="t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B2B2B2"/>
                </a:extrusionClr>
                <a:contourClr>
                  <a:srgbClr val="B2B2B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16857" name="Arc 121"/>
              <p:cNvSpPr>
                <a:spLocks/>
              </p:cNvSpPr>
              <p:nvPr/>
            </p:nvSpPr>
            <p:spPr bwMode="auto">
              <a:xfrm>
                <a:off x="4422" y="2569"/>
                <a:ext cx="136" cy="603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858" name="Arc 122"/>
              <p:cNvSpPr>
                <a:spLocks/>
              </p:cNvSpPr>
              <p:nvPr/>
            </p:nvSpPr>
            <p:spPr bwMode="auto">
              <a:xfrm flipH="1">
                <a:off x="4694" y="2582"/>
                <a:ext cx="136" cy="603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859" name="Line 123"/>
              <p:cNvSpPr>
                <a:spLocks noChangeShapeType="1"/>
              </p:cNvSpPr>
              <p:nvPr/>
            </p:nvSpPr>
            <p:spPr bwMode="auto">
              <a:xfrm>
                <a:off x="4332" y="2569"/>
                <a:ext cx="0" cy="6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860" name="Line 124"/>
              <p:cNvSpPr>
                <a:spLocks noChangeShapeType="1"/>
              </p:cNvSpPr>
              <p:nvPr/>
            </p:nvSpPr>
            <p:spPr bwMode="auto">
              <a:xfrm>
                <a:off x="4876" y="2582"/>
                <a:ext cx="0" cy="60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861" name="Freeform 125"/>
              <p:cNvSpPr>
                <a:spLocks/>
              </p:cNvSpPr>
              <p:nvPr/>
            </p:nvSpPr>
            <p:spPr bwMode="auto">
              <a:xfrm>
                <a:off x="4150" y="2575"/>
                <a:ext cx="45" cy="597"/>
              </a:xfrm>
              <a:custGeom>
                <a:avLst/>
                <a:gdLst>
                  <a:gd name="T0" fmla="*/ 45 w 45"/>
                  <a:gd name="T1" fmla="*/ 7 h 597"/>
                  <a:gd name="T2" fmla="*/ 0 w 45"/>
                  <a:gd name="T3" fmla="*/ 98 h 597"/>
                  <a:gd name="T4" fmla="*/ 45 w 45"/>
                  <a:gd name="T5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597">
                    <a:moveTo>
                      <a:pt x="45" y="7"/>
                    </a:moveTo>
                    <a:cubicBezTo>
                      <a:pt x="22" y="3"/>
                      <a:pt x="0" y="0"/>
                      <a:pt x="0" y="98"/>
                    </a:cubicBezTo>
                    <a:cubicBezTo>
                      <a:pt x="0" y="196"/>
                      <a:pt x="22" y="396"/>
                      <a:pt x="45" y="597"/>
                    </a:cubicBezTo>
                  </a:path>
                </a:pathLst>
              </a:cu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862" name="Freeform 126"/>
              <p:cNvSpPr>
                <a:spLocks/>
              </p:cNvSpPr>
              <p:nvPr/>
            </p:nvSpPr>
            <p:spPr bwMode="auto">
              <a:xfrm>
                <a:off x="5239" y="2582"/>
                <a:ext cx="45" cy="597"/>
              </a:xfrm>
              <a:custGeom>
                <a:avLst/>
                <a:gdLst>
                  <a:gd name="T0" fmla="*/ 45 w 45"/>
                  <a:gd name="T1" fmla="*/ 7 h 597"/>
                  <a:gd name="T2" fmla="*/ 0 w 45"/>
                  <a:gd name="T3" fmla="*/ 98 h 597"/>
                  <a:gd name="T4" fmla="*/ 45 w 45"/>
                  <a:gd name="T5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597">
                    <a:moveTo>
                      <a:pt x="45" y="7"/>
                    </a:moveTo>
                    <a:cubicBezTo>
                      <a:pt x="22" y="3"/>
                      <a:pt x="0" y="0"/>
                      <a:pt x="0" y="98"/>
                    </a:cubicBezTo>
                    <a:cubicBezTo>
                      <a:pt x="0" y="196"/>
                      <a:pt x="22" y="396"/>
                      <a:pt x="45" y="597"/>
                    </a:cubicBezTo>
                  </a:path>
                </a:pathLst>
              </a:cu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863" name="Freeform 127"/>
              <p:cNvSpPr>
                <a:spLocks/>
              </p:cNvSpPr>
              <p:nvPr/>
            </p:nvSpPr>
            <p:spPr bwMode="auto">
              <a:xfrm flipH="1">
                <a:off x="3969" y="2575"/>
                <a:ext cx="45" cy="597"/>
              </a:xfrm>
              <a:custGeom>
                <a:avLst/>
                <a:gdLst>
                  <a:gd name="T0" fmla="*/ 45 w 45"/>
                  <a:gd name="T1" fmla="*/ 7 h 597"/>
                  <a:gd name="T2" fmla="*/ 0 w 45"/>
                  <a:gd name="T3" fmla="*/ 98 h 597"/>
                  <a:gd name="T4" fmla="*/ 45 w 45"/>
                  <a:gd name="T5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597">
                    <a:moveTo>
                      <a:pt x="45" y="7"/>
                    </a:moveTo>
                    <a:cubicBezTo>
                      <a:pt x="22" y="3"/>
                      <a:pt x="0" y="0"/>
                      <a:pt x="0" y="98"/>
                    </a:cubicBezTo>
                    <a:cubicBezTo>
                      <a:pt x="0" y="196"/>
                      <a:pt x="22" y="396"/>
                      <a:pt x="45" y="597"/>
                    </a:cubicBezTo>
                  </a:path>
                </a:pathLst>
              </a:cu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116864" name="Freeform 128"/>
              <p:cNvSpPr>
                <a:spLocks/>
              </p:cNvSpPr>
              <p:nvPr/>
            </p:nvSpPr>
            <p:spPr bwMode="auto">
              <a:xfrm flipH="1">
                <a:off x="5058" y="2582"/>
                <a:ext cx="45" cy="597"/>
              </a:xfrm>
              <a:custGeom>
                <a:avLst/>
                <a:gdLst>
                  <a:gd name="T0" fmla="*/ 45 w 45"/>
                  <a:gd name="T1" fmla="*/ 7 h 597"/>
                  <a:gd name="T2" fmla="*/ 0 w 45"/>
                  <a:gd name="T3" fmla="*/ 98 h 597"/>
                  <a:gd name="T4" fmla="*/ 45 w 45"/>
                  <a:gd name="T5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597">
                    <a:moveTo>
                      <a:pt x="45" y="7"/>
                    </a:moveTo>
                    <a:cubicBezTo>
                      <a:pt x="22" y="3"/>
                      <a:pt x="0" y="0"/>
                      <a:pt x="0" y="98"/>
                    </a:cubicBezTo>
                    <a:cubicBezTo>
                      <a:pt x="0" y="196"/>
                      <a:pt x="22" y="396"/>
                      <a:pt x="45" y="597"/>
                    </a:cubicBezTo>
                  </a:path>
                </a:pathLst>
              </a:cu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116865" name="Text Box 129"/>
            <p:cNvSpPr txBox="1">
              <a:spLocks noChangeArrowheads="1"/>
            </p:cNvSpPr>
            <p:nvPr/>
          </p:nvSpPr>
          <p:spPr bwMode="auto">
            <a:xfrm>
              <a:off x="1929" y="2660"/>
              <a:ext cx="1335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TW" altLang="en-US">
                  <a:solidFill>
                    <a:schemeClr val="accent2"/>
                  </a:solidFill>
                  <a:ea typeface="標楷體" panose="03000509000000000000" pitchFamily="65" charset="-120"/>
                </a:rPr>
                <a:t>利用地形起伏造</a:t>
              </a:r>
            </a:p>
            <a:p>
              <a:pPr algn="ctr">
                <a:spcBef>
                  <a:spcPct val="20000"/>
                </a:spcBef>
              </a:pPr>
              <a:r>
                <a:rPr lang="zh-TW" altLang="en-US">
                  <a:solidFill>
                    <a:schemeClr val="accent2"/>
                  </a:solidFill>
                  <a:ea typeface="標楷體" panose="03000509000000000000" pitchFamily="65" charset="-120"/>
                </a:rPr>
                <a:t>成類似</a:t>
              </a:r>
              <a:r>
                <a:rPr lang="en-US" altLang="zh-TW">
                  <a:solidFill>
                    <a:schemeClr val="accent2"/>
                  </a:solidFill>
                  <a:ea typeface="標楷體" panose="03000509000000000000" pitchFamily="65" charset="-120"/>
                </a:rPr>
                <a:t>Pretilt</a:t>
              </a:r>
              <a:r>
                <a:rPr lang="zh-TW" altLang="en-US">
                  <a:solidFill>
                    <a:schemeClr val="accent2"/>
                  </a:solidFill>
                  <a:ea typeface="標楷體" panose="03000509000000000000" pitchFamily="65" charset="-120"/>
                </a:rPr>
                <a:t>效果</a:t>
              </a:r>
            </a:p>
          </p:txBody>
        </p:sp>
        <p:sp>
          <p:nvSpPr>
            <p:cNvPr id="116866" name="Text Box 130"/>
            <p:cNvSpPr txBox="1">
              <a:spLocks noChangeArrowheads="1"/>
            </p:cNvSpPr>
            <p:nvPr/>
          </p:nvSpPr>
          <p:spPr bwMode="auto">
            <a:xfrm>
              <a:off x="3894" y="2668"/>
              <a:ext cx="1437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TW" altLang="en-US">
                  <a:solidFill>
                    <a:schemeClr val="accent2"/>
                  </a:solidFill>
                  <a:ea typeface="標楷體" panose="03000509000000000000" pitchFamily="65" charset="-120"/>
                </a:rPr>
                <a:t>利用電場分佈不</a:t>
              </a:r>
            </a:p>
            <a:p>
              <a:pPr algn="ctr">
                <a:spcBef>
                  <a:spcPct val="20000"/>
                </a:spcBef>
              </a:pPr>
              <a:r>
                <a:rPr lang="zh-TW" altLang="en-US">
                  <a:solidFill>
                    <a:schemeClr val="accent2"/>
                  </a:solidFill>
                  <a:ea typeface="標楷體" panose="03000509000000000000" pitchFamily="65" charset="-120"/>
                </a:rPr>
                <a:t>同造成類似</a:t>
              </a:r>
              <a:r>
                <a:rPr lang="en-US" altLang="zh-TW">
                  <a:solidFill>
                    <a:schemeClr val="accent2"/>
                  </a:solidFill>
                  <a:ea typeface="標楷體" panose="03000509000000000000" pitchFamily="65" charset="-120"/>
                </a:rPr>
                <a:t>tilt</a:t>
              </a:r>
              <a:r>
                <a:rPr lang="zh-TW" altLang="en-US">
                  <a:solidFill>
                    <a:schemeClr val="accent2"/>
                  </a:solidFill>
                  <a:ea typeface="標楷體" panose="03000509000000000000" pitchFamily="65" charset="-120"/>
                </a:rPr>
                <a:t>效果</a:t>
              </a:r>
            </a:p>
          </p:txBody>
        </p:sp>
      </p:grpSp>
      <p:sp>
        <p:nvSpPr>
          <p:cNvPr id="116867" name="Text Box 131"/>
          <p:cNvSpPr txBox="1">
            <a:spLocks noChangeArrowheads="1"/>
          </p:cNvSpPr>
          <p:nvPr/>
        </p:nvSpPr>
        <p:spPr bwMode="auto">
          <a:xfrm rot="16200000">
            <a:off x="-434181" y="5025232"/>
            <a:ext cx="17811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>
                <a:solidFill>
                  <a:srgbClr val="663300"/>
                </a:solidFill>
              </a:rPr>
              <a:t>Non-Rubbing</a:t>
            </a:r>
          </a:p>
        </p:txBody>
      </p:sp>
      <p:sp>
        <p:nvSpPr>
          <p:cNvPr id="116868" name="Text Box 132"/>
          <p:cNvSpPr txBox="1">
            <a:spLocks noChangeArrowheads="1"/>
          </p:cNvSpPr>
          <p:nvPr/>
        </p:nvSpPr>
        <p:spPr bwMode="auto">
          <a:xfrm rot="16200000">
            <a:off x="-440531" y="2602707"/>
            <a:ext cx="18446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>
                <a:solidFill>
                  <a:srgbClr val="663300"/>
                </a:solidFill>
              </a:rPr>
              <a:t>Rubbing</a:t>
            </a:r>
          </a:p>
        </p:txBody>
      </p:sp>
      <p:sp>
        <p:nvSpPr>
          <p:cNvPr id="116869" name="Rectangle 133"/>
          <p:cNvSpPr>
            <a:spLocks noChangeArrowheads="1"/>
          </p:cNvSpPr>
          <p:nvPr/>
        </p:nvSpPr>
        <p:spPr bwMode="auto">
          <a:xfrm>
            <a:off x="1373188" y="1725613"/>
            <a:ext cx="20383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Homogeneous Cell</a:t>
            </a:r>
          </a:p>
        </p:txBody>
      </p:sp>
      <p:sp>
        <p:nvSpPr>
          <p:cNvPr id="116870" name="Rectangle 134"/>
          <p:cNvSpPr>
            <a:spLocks noChangeArrowheads="1"/>
          </p:cNvSpPr>
          <p:nvPr/>
        </p:nvSpPr>
        <p:spPr bwMode="auto">
          <a:xfrm>
            <a:off x="4151313" y="1700213"/>
            <a:ext cx="18827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Homeotropic Cell</a:t>
            </a:r>
          </a:p>
        </p:txBody>
      </p:sp>
      <p:sp>
        <p:nvSpPr>
          <p:cNvPr id="116871" name="Rectangle 135"/>
          <p:cNvSpPr>
            <a:spLocks noChangeArrowheads="1"/>
          </p:cNvSpPr>
          <p:nvPr/>
        </p:nvSpPr>
        <p:spPr bwMode="auto">
          <a:xfrm>
            <a:off x="822325" y="4016375"/>
            <a:ext cx="18827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Homeotropic Cell</a:t>
            </a:r>
          </a:p>
        </p:txBody>
      </p:sp>
      <p:sp>
        <p:nvSpPr>
          <p:cNvPr id="116872" name="Text Box 136"/>
          <p:cNvSpPr txBox="1">
            <a:spLocks noChangeArrowheads="1"/>
          </p:cNvSpPr>
          <p:nvPr/>
        </p:nvSpPr>
        <p:spPr bwMode="auto">
          <a:xfrm>
            <a:off x="6332538" y="2411413"/>
            <a:ext cx="2281237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zh-TW" altLang="en-US" b="0">
                <a:solidFill>
                  <a:schemeClr val="accent2"/>
                </a:solidFill>
                <a:ea typeface="標楷體" panose="03000509000000000000" pitchFamily="65" charset="-120"/>
              </a:rPr>
              <a:t>表面</a:t>
            </a:r>
            <a:r>
              <a:rPr lang="en-US" altLang="zh-TW" b="0">
                <a:solidFill>
                  <a:schemeClr val="accent2"/>
                </a:solidFill>
                <a:ea typeface="標楷體" panose="03000509000000000000" pitchFamily="65" charset="-120"/>
              </a:rPr>
              <a:t>rubbing</a:t>
            </a:r>
            <a:r>
              <a:rPr lang="zh-TW" altLang="en-US" b="0">
                <a:solidFill>
                  <a:schemeClr val="accent2"/>
                </a:solidFill>
                <a:ea typeface="標楷體" panose="03000509000000000000" pitchFamily="65" charset="-120"/>
              </a:rPr>
              <a:t>的結果即可讓液晶產生</a:t>
            </a:r>
            <a:r>
              <a:rPr lang="en-US" altLang="zh-TW" b="0">
                <a:solidFill>
                  <a:schemeClr val="accent2"/>
                </a:solidFill>
                <a:ea typeface="標楷體" panose="03000509000000000000" pitchFamily="65" charset="-120"/>
              </a:rPr>
              <a:t>pretilt angle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02141D71-1343-406B-B5D6-B0C64C455CB4}" type="slidenum">
              <a:rPr lang="en-US" altLang="zh-TW"/>
              <a:pPr/>
              <a:t>25</a:t>
            </a:fld>
            <a:endParaRPr lang="en-US" altLang="zh-TW"/>
          </a:p>
        </p:txBody>
      </p:sp>
      <p:pic>
        <p:nvPicPr>
          <p:cNvPr id="106498" name="Picture 1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73238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9" name="Picture 1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700213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6500" name="Group 4"/>
          <p:cNvGraphicFramePr>
            <a:graphicFrameLocks noGrp="1"/>
          </p:cNvGraphicFramePr>
          <p:nvPr>
            <p:ph idx="4294967295"/>
          </p:nvPr>
        </p:nvGraphicFramePr>
        <p:xfrm>
          <a:off x="152400" y="566738"/>
          <a:ext cx="8801100" cy="6169025"/>
        </p:xfrm>
        <a:graphic>
          <a:graphicData uri="http://schemas.openxmlformats.org/drawingml/2006/table">
            <a:tbl>
              <a:tblPr/>
              <a:tblGrid>
                <a:gridCol w="4330700"/>
                <a:gridCol w="4470400"/>
              </a:tblGrid>
              <a:tr h="8461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241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87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6514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" b="-40"/>
          <a:stretch>
            <a:fillRect/>
          </a:stretch>
        </p:blipFill>
        <p:spPr bwMode="auto">
          <a:xfrm>
            <a:off x="185738" y="4749800"/>
            <a:ext cx="19367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5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1"/>
          <a:stretch>
            <a:fillRect/>
          </a:stretch>
        </p:blipFill>
        <p:spPr bwMode="auto">
          <a:xfrm>
            <a:off x="2205038" y="4910138"/>
            <a:ext cx="2189162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16" name="Text Box 19"/>
          <p:cNvSpPr txBox="1">
            <a:spLocks noChangeArrowheads="1"/>
          </p:cNvSpPr>
          <p:nvPr/>
        </p:nvSpPr>
        <p:spPr bwMode="auto">
          <a:xfrm>
            <a:off x="1812925" y="6286500"/>
            <a:ext cx="14493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6" tIns="50398" rIns="100796" bIns="50398">
            <a:spAutoFit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663300"/>
                </a:solidFill>
              </a:rPr>
              <a:t>CR</a:t>
            </a:r>
            <a:r>
              <a:rPr lang="en-US" altLang="zh-TW" sz="1400">
                <a:solidFill>
                  <a:srgbClr val="663300"/>
                </a:solidFill>
              </a:rPr>
              <a:t>center</a:t>
            </a:r>
            <a:r>
              <a:rPr lang="en-US" altLang="zh-TW">
                <a:solidFill>
                  <a:srgbClr val="663300"/>
                </a:solidFill>
              </a:rPr>
              <a:t>=15</a:t>
            </a:r>
          </a:p>
        </p:txBody>
      </p:sp>
      <p:pic>
        <p:nvPicPr>
          <p:cNvPr id="106517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" b="3"/>
          <a:stretch>
            <a:fillRect/>
          </a:stretch>
        </p:blipFill>
        <p:spPr bwMode="auto">
          <a:xfrm>
            <a:off x="4624388" y="4727575"/>
            <a:ext cx="195421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18" name="Picture 2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2" t="6326" r="14545"/>
          <a:stretch>
            <a:fillRect/>
          </a:stretch>
        </p:blipFill>
        <p:spPr bwMode="auto">
          <a:xfrm>
            <a:off x="6678613" y="4852988"/>
            <a:ext cx="2160587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19" name="Text Box 22"/>
          <p:cNvSpPr txBox="1">
            <a:spLocks noChangeArrowheads="1"/>
          </p:cNvSpPr>
          <p:nvPr/>
        </p:nvSpPr>
        <p:spPr bwMode="auto">
          <a:xfrm>
            <a:off x="6257925" y="6242050"/>
            <a:ext cx="17033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6" tIns="50398" rIns="100796" bIns="50398">
            <a:spAutoFit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663300"/>
                </a:solidFill>
              </a:rPr>
              <a:t>CR</a:t>
            </a:r>
            <a:r>
              <a:rPr lang="en-US" altLang="zh-TW" sz="1400">
                <a:solidFill>
                  <a:srgbClr val="663300"/>
                </a:solidFill>
              </a:rPr>
              <a:t>center</a:t>
            </a:r>
            <a:r>
              <a:rPr lang="en-US" altLang="zh-TW">
                <a:solidFill>
                  <a:srgbClr val="663300"/>
                </a:solidFill>
              </a:rPr>
              <a:t>=3182</a:t>
            </a:r>
          </a:p>
        </p:txBody>
      </p:sp>
      <p:sp>
        <p:nvSpPr>
          <p:cNvPr id="106520" name="Text Box 23"/>
          <p:cNvSpPr txBox="1">
            <a:spLocks noChangeArrowheads="1"/>
          </p:cNvSpPr>
          <p:nvPr/>
        </p:nvSpPr>
        <p:spPr bwMode="auto">
          <a:xfrm>
            <a:off x="317500" y="4414838"/>
            <a:ext cx="173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</a:rPr>
              <a:t>Viewing Cone</a:t>
            </a:r>
          </a:p>
        </p:txBody>
      </p:sp>
      <p:sp>
        <p:nvSpPr>
          <p:cNvPr id="106521" name="Text Box 24"/>
          <p:cNvSpPr txBox="1">
            <a:spLocks noChangeArrowheads="1"/>
          </p:cNvSpPr>
          <p:nvPr/>
        </p:nvSpPr>
        <p:spPr bwMode="auto">
          <a:xfrm>
            <a:off x="2463800" y="4440238"/>
            <a:ext cx="173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</a:rPr>
              <a:t>T-V Curve</a:t>
            </a:r>
          </a:p>
        </p:txBody>
      </p:sp>
      <p:sp>
        <p:nvSpPr>
          <p:cNvPr id="106522" name="Text Box 25"/>
          <p:cNvSpPr txBox="1">
            <a:spLocks noChangeArrowheads="1"/>
          </p:cNvSpPr>
          <p:nvPr/>
        </p:nvSpPr>
        <p:spPr bwMode="auto">
          <a:xfrm>
            <a:off x="4826000" y="4452938"/>
            <a:ext cx="173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</a:rPr>
              <a:t>Viewing Cone</a:t>
            </a:r>
          </a:p>
        </p:txBody>
      </p:sp>
      <p:sp>
        <p:nvSpPr>
          <p:cNvPr id="106523" name="Text Box 26"/>
          <p:cNvSpPr txBox="1">
            <a:spLocks noChangeArrowheads="1"/>
          </p:cNvSpPr>
          <p:nvPr/>
        </p:nvSpPr>
        <p:spPr bwMode="auto">
          <a:xfrm>
            <a:off x="6972300" y="4478338"/>
            <a:ext cx="173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>
                <a:solidFill>
                  <a:schemeClr val="accent2"/>
                </a:solidFill>
              </a:rPr>
              <a:t>T-V Curve</a:t>
            </a:r>
          </a:p>
        </p:txBody>
      </p:sp>
      <p:sp>
        <p:nvSpPr>
          <p:cNvPr id="106524" name="Text Box 96"/>
          <p:cNvSpPr txBox="1">
            <a:spLocks noChangeArrowheads="1"/>
          </p:cNvSpPr>
          <p:nvPr/>
        </p:nvSpPr>
        <p:spPr bwMode="auto">
          <a:xfrm>
            <a:off x="2916238" y="3573463"/>
            <a:ext cx="1714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0000CC"/>
                </a:solidFill>
              </a:rPr>
              <a:t>(Dark State)</a:t>
            </a:r>
          </a:p>
        </p:txBody>
      </p:sp>
      <p:sp>
        <p:nvSpPr>
          <p:cNvPr id="106525" name="Text Box 114"/>
          <p:cNvSpPr txBox="1">
            <a:spLocks noChangeArrowheads="1"/>
          </p:cNvSpPr>
          <p:nvPr/>
        </p:nvSpPr>
        <p:spPr bwMode="auto">
          <a:xfrm>
            <a:off x="114300" y="3946525"/>
            <a:ext cx="3136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333333"/>
                </a:solidFill>
              </a:rPr>
              <a:t>Residual phase retardation</a:t>
            </a:r>
          </a:p>
        </p:txBody>
      </p:sp>
      <p:sp>
        <p:nvSpPr>
          <p:cNvPr id="106526" name="Oval 115"/>
          <p:cNvSpPr>
            <a:spLocks noChangeArrowheads="1"/>
          </p:cNvSpPr>
          <p:nvPr/>
        </p:nvSpPr>
        <p:spPr bwMode="auto">
          <a:xfrm>
            <a:off x="2987675" y="1916113"/>
            <a:ext cx="1257300" cy="2413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27" name="Oval 116"/>
          <p:cNvSpPr>
            <a:spLocks noChangeArrowheads="1"/>
          </p:cNvSpPr>
          <p:nvPr/>
        </p:nvSpPr>
        <p:spPr bwMode="auto">
          <a:xfrm>
            <a:off x="2987675" y="2851150"/>
            <a:ext cx="1257300" cy="2413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28" name="Freeform 117"/>
          <p:cNvSpPr>
            <a:spLocks/>
          </p:cNvSpPr>
          <p:nvPr/>
        </p:nvSpPr>
        <p:spPr bwMode="auto">
          <a:xfrm rot="5400000">
            <a:off x="2709069" y="3477419"/>
            <a:ext cx="698500" cy="128588"/>
          </a:xfrm>
          <a:custGeom>
            <a:avLst/>
            <a:gdLst>
              <a:gd name="T0" fmla="*/ 0 w 304"/>
              <a:gd name="T1" fmla="*/ 1 h 65"/>
              <a:gd name="T2" fmla="*/ 120 w 304"/>
              <a:gd name="T3" fmla="*/ 65 h 65"/>
              <a:gd name="T4" fmla="*/ 160 w 304"/>
              <a:gd name="T5" fmla="*/ 1 h 65"/>
              <a:gd name="T6" fmla="*/ 304 w 304"/>
              <a:gd name="T7" fmla="*/ 57 h 65"/>
              <a:gd name="T8" fmla="*/ 0 60000 65536"/>
              <a:gd name="T9" fmla="*/ 0 60000 65536"/>
              <a:gd name="T10" fmla="*/ 0 60000 65536"/>
              <a:gd name="T11" fmla="*/ 0 60000 65536"/>
              <a:gd name="T12" fmla="*/ 0 w 304"/>
              <a:gd name="T13" fmla="*/ 0 h 65"/>
              <a:gd name="T14" fmla="*/ 304 w 304"/>
              <a:gd name="T15" fmla="*/ 65 h 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4" h="65">
                <a:moveTo>
                  <a:pt x="0" y="1"/>
                </a:moveTo>
                <a:cubicBezTo>
                  <a:pt x="46" y="33"/>
                  <a:pt x="93" y="65"/>
                  <a:pt x="120" y="65"/>
                </a:cubicBezTo>
                <a:cubicBezTo>
                  <a:pt x="147" y="65"/>
                  <a:pt x="129" y="2"/>
                  <a:pt x="160" y="1"/>
                </a:cubicBezTo>
                <a:cubicBezTo>
                  <a:pt x="191" y="0"/>
                  <a:pt x="247" y="28"/>
                  <a:pt x="304" y="5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29" name="Freeform 118"/>
          <p:cNvSpPr>
            <a:spLocks/>
          </p:cNvSpPr>
          <p:nvPr/>
        </p:nvSpPr>
        <p:spPr bwMode="auto">
          <a:xfrm rot="5910185" flipV="1">
            <a:off x="1981201" y="2797175"/>
            <a:ext cx="1725612" cy="109537"/>
          </a:xfrm>
          <a:custGeom>
            <a:avLst/>
            <a:gdLst>
              <a:gd name="T0" fmla="*/ 0 w 392"/>
              <a:gd name="T1" fmla="*/ 60 h 89"/>
              <a:gd name="T2" fmla="*/ 152 w 392"/>
              <a:gd name="T3" fmla="*/ 4 h 89"/>
              <a:gd name="T4" fmla="*/ 232 w 392"/>
              <a:gd name="T5" fmla="*/ 84 h 89"/>
              <a:gd name="T6" fmla="*/ 392 w 392"/>
              <a:gd name="T7" fmla="*/ 36 h 89"/>
              <a:gd name="T8" fmla="*/ 0 60000 65536"/>
              <a:gd name="T9" fmla="*/ 0 60000 65536"/>
              <a:gd name="T10" fmla="*/ 0 60000 65536"/>
              <a:gd name="T11" fmla="*/ 0 60000 65536"/>
              <a:gd name="T12" fmla="*/ 0 w 392"/>
              <a:gd name="T13" fmla="*/ 0 h 89"/>
              <a:gd name="T14" fmla="*/ 392 w 392"/>
              <a:gd name="T15" fmla="*/ 89 h 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2" h="89">
                <a:moveTo>
                  <a:pt x="0" y="60"/>
                </a:moveTo>
                <a:cubicBezTo>
                  <a:pt x="56" y="30"/>
                  <a:pt x="113" y="0"/>
                  <a:pt x="152" y="4"/>
                </a:cubicBezTo>
                <a:cubicBezTo>
                  <a:pt x="191" y="8"/>
                  <a:pt x="192" y="79"/>
                  <a:pt x="232" y="84"/>
                </a:cubicBezTo>
                <a:cubicBezTo>
                  <a:pt x="272" y="89"/>
                  <a:pt x="332" y="62"/>
                  <a:pt x="392" y="3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30" name="AutoShape 119"/>
          <p:cNvSpPr>
            <a:spLocks noChangeArrowheads="1"/>
          </p:cNvSpPr>
          <p:nvPr/>
        </p:nvSpPr>
        <p:spPr bwMode="auto">
          <a:xfrm>
            <a:off x="1971675" y="2351088"/>
            <a:ext cx="590550" cy="228600"/>
          </a:xfrm>
          <a:prstGeom prst="leftRightArrow">
            <a:avLst>
              <a:gd name="adj1" fmla="val 50000"/>
              <a:gd name="adj2" fmla="val 51667"/>
            </a:avLst>
          </a:prstGeom>
          <a:solidFill>
            <a:srgbClr val="CC99FF"/>
          </a:solidFill>
          <a:ln w="9525" algn="ctr">
            <a:solidFill>
              <a:srgbClr val="800080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31" name="AutoShape 137"/>
          <p:cNvSpPr>
            <a:spLocks noChangeArrowheads="1"/>
          </p:cNvSpPr>
          <p:nvPr/>
        </p:nvSpPr>
        <p:spPr bwMode="auto">
          <a:xfrm>
            <a:off x="6453188" y="2393950"/>
            <a:ext cx="590550" cy="228600"/>
          </a:xfrm>
          <a:prstGeom prst="leftRightArrow">
            <a:avLst>
              <a:gd name="adj1" fmla="val 50000"/>
              <a:gd name="adj2" fmla="val 51667"/>
            </a:avLst>
          </a:prstGeom>
          <a:solidFill>
            <a:srgbClr val="CC99FF"/>
          </a:solidFill>
          <a:ln w="9525" algn="ctr">
            <a:solidFill>
              <a:srgbClr val="800080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32" name="Text Box 138"/>
          <p:cNvSpPr txBox="1">
            <a:spLocks noChangeArrowheads="1"/>
          </p:cNvSpPr>
          <p:nvPr/>
        </p:nvSpPr>
        <p:spPr bwMode="auto">
          <a:xfrm>
            <a:off x="7216775" y="3533775"/>
            <a:ext cx="171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009900"/>
                </a:solidFill>
              </a:rPr>
              <a:t>(Bright State)</a:t>
            </a:r>
          </a:p>
        </p:txBody>
      </p:sp>
      <p:sp>
        <p:nvSpPr>
          <p:cNvPr id="106533" name="Freeform 141"/>
          <p:cNvSpPr>
            <a:spLocks/>
          </p:cNvSpPr>
          <p:nvPr/>
        </p:nvSpPr>
        <p:spPr bwMode="auto">
          <a:xfrm rot="5400000">
            <a:off x="6950869" y="3282156"/>
            <a:ext cx="698500" cy="128588"/>
          </a:xfrm>
          <a:custGeom>
            <a:avLst/>
            <a:gdLst>
              <a:gd name="T0" fmla="*/ 0 w 304"/>
              <a:gd name="T1" fmla="*/ 1 h 65"/>
              <a:gd name="T2" fmla="*/ 120 w 304"/>
              <a:gd name="T3" fmla="*/ 65 h 65"/>
              <a:gd name="T4" fmla="*/ 160 w 304"/>
              <a:gd name="T5" fmla="*/ 1 h 65"/>
              <a:gd name="T6" fmla="*/ 304 w 304"/>
              <a:gd name="T7" fmla="*/ 57 h 65"/>
              <a:gd name="T8" fmla="*/ 0 60000 65536"/>
              <a:gd name="T9" fmla="*/ 0 60000 65536"/>
              <a:gd name="T10" fmla="*/ 0 60000 65536"/>
              <a:gd name="T11" fmla="*/ 0 60000 65536"/>
              <a:gd name="T12" fmla="*/ 0 w 304"/>
              <a:gd name="T13" fmla="*/ 0 h 65"/>
              <a:gd name="T14" fmla="*/ 304 w 304"/>
              <a:gd name="T15" fmla="*/ 65 h 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4" h="65">
                <a:moveTo>
                  <a:pt x="0" y="1"/>
                </a:moveTo>
                <a:cubicBezTo>
                  <a:pt x="46" y="33"/>
                  <a:pt x="93" y="65"/>
                  <a:pt x="120" y="65"/>
                </a:cubicBezTo>
                <a:cubicBezTo>
                  <a:pt x="147" y="65"/>
                  <a:pt x="129" y="2"/>
                  <a:pt x="160" y="1"/>
                </a:cubicBezTo>
                <a:cubicBezTo>
                  <a:pt x="191" y="0"/>
                  <a:pt x="247" y="28"/>
                  <a:pt x="304" y="5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34" name="Freeform 142"/>
          <p:cNvSpPr>
            <a:spLocks/>
          </p:cNvSpPr>
          <p:nvPr/>
        </p:nvSpPr>
        <p:spPr bwMode="auto">
          <a:xfrm rot="5910185" flipV="1">
            <a:off x="6323806" y="2974182"/>
            <a:ext cx="1724025" cy="42862"/>
          </a:xfrm>
          <a:custGeom>
            <a:avLst/>
            <a:gdLst>
              <a:gd name="T0" fmla="*/ 0 w 392"/>
              <a:gd name="T1" fmla="*/ 60 h 89"/>
              <a:gd name="T2" fmla="*/ 152 w 392"/>
              <a:gd name="T3" fmla="*/ 4 h 89"/>
              <a:gd name="T4" fmla="*/ 232 w 392"/>
              <a:gd name="T5" fmla="*/ 84 h 89"/>
              <a:gd name="T6" fmla="*/ 392 w 392"/>
              <a:gd name="T7" fmla="*/ 36 h 89"/>
              <a:gd name="T8" fmla="*/ 0 60000 65536"/>
              <a:gd name="T9" fmla="*/ 0 60000 65536"/>
              <a:gd name="T10" fmla="*/ 0 60000 65536"/>
              <a:gd name="T11" fmla="*/ 0 60000 65536"/>
              <a:gd name="T12" fmla="*/ 0 w 392"/>
              <a:gd name="T13" fmla="*/ 0 h 89"/>
              <a:gd name="T14" fmla="*/ 392 w 392"/>
              <a:gd name="T15" fmla="*/ 89 h 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2" h="89">
                <a:moveTo>
                  <a:pt x="0" y="60"/>
                </a:moveTo>
                <a:cubicBezTo>
                  <a:pt x="56" y="30"/>
                  <a:pt x="113" y="0"/>
                  <a:pt x="152" y="4"/>
                </a:cubicBezTo>
                <a:cubicBezTo>
                  <a:pt x="191" y="8"/>
                  <a:pt x="192" y="79"/>
                  <a:pt x="232" y="84"/>
                </a:cubicBezTo>
                <a:cubicBezTo>
                  <a:pt x="272" y="89"/>
                  <a:pt x="332" y="62"/>
                  <a:pt x="392" y="3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35" name="Text Box 143"/>
          <p:cNvSpPr txBox="1">
            <a:spLocks noChangeArrowheads="1"/>
          </p:cNvSpPr>
          <p:nvPr/>
        </p:nvSpPr>
        <p:spPr bwMode="auto">
          <a:xfrm>
            <a:off x="4724400" y="3984625"/>
            <a:ext cx="3136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333333"/>
                </a:solidFill>
              </a:rPr>
              <a:t>Perfect zero retardation</a:t>
            </a:r>
          </a:p>
        </p:txBody>
      </p:sp>
      <p:sp>
        <p:nvSpPr>
          <p:cNvPr id="106536" name="Oval 164"/>
          <p:cNvSpPr>
            <a:spLocks noChangeArrowheads="1"/>
          </p:cNvSpPr>
          <p:nvPr/>
        </p:nvSpPr>
        <p:spPr bwMode="auto">
          <a:xfrm>
            <a:off x="3419475" y="5805488"/>
            <a:ext cx="1081088" cy="431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37" name="Text Box 166"/>
          <p:cNvSpPr txBox="1">
            <a:spLocks noChangeArrowheads="1"/>
          </p:cNvSpPr>
          <p:nvPr/>
        </p:nvSpPr>
        <p:spPr bwMode="auto">
          <a:xfrm>
            <a:off x="3276600" y="6237288"/>
            <a:ext cx="16557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>
                <a:solidFill>
                  <a:srgbClr val="0000CC"/>
                </a:solidFill>
                <a:ea typeface="標楷體" panose="03000509000000000000" pitchFamily="65" charset="-120"/>
              </a:rPr>
              <a:t>漏光需補償</a:t>
            </a:r>
          </a:p>
        </p:txBody>
      </p:sp>
      <p:sp>
        <p:nvSpPr>
          <p:cNvPr id="106538" name="Text Box 167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1908175" y="0"/>
            <a:ext cx="6629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</a:rPr>
              <a:t>Comparison of Optical Performance </a:t>
            </a:r>
          </a:p>
        </p:txBody>
      </p:sp>
      <p:pic>
        <p:nvPicPr>
          <p:cNvPr id="106539" name="Picture 16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0213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40" name="Text Box 170"/>
          <p:cNvSpPr txBox="1">
            <a:spLocks noChangeArrowheads="1"/>
          </p:cNvSpPr>
          <p:nvPr/>
        </p:nvSpPr>
        <p:spPr bwMode="auto">
          <a:xfrm>
            <a:off x="395288" y="3567113"/>
            <a:ext cx="1714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009900"/>
                </a:solidFill>
              </a:rPr>
              <a:t>(Bright State)</a:t>
            </a:r>
          </a:p>
        </p:txBody>
      </p:sp>
      <p:pic>
        <p:nvPicPr>
          <p:cNvPr id="106541" name="Picture 17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763713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42" name="Text Box 173"/>
          <p:cNvSpPr txBox="1">
            <a:spLocks noChangeArrowheads="1"/>
          </p:cNvSpPr>
          <p:nvPr/>
        </p:nvSpPr>
        <p:spPr bwMode="auto">
          <a:xfrm>
            <a:off x="4932363" y="3573463"/>
            <a:ext cx="1714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0000CC"/>
                </a:solidFill>
              </a:rPr>
              <a:t>(Dark State)</a:t>
            </a:r>
          </a:p>
        </p:txBody>
      </p:sp>
      <p:sp>
        <p:nvSpPr>
          <p:cNvPr id="106543" name="Oval 140"/>
          <p:cNvSpPr>
            <a:spLocks noChangeArrowheads="1"/>
          </p:cNvSpPr>
          <p:nvPr/>
        </p:nvSpPr>
        <p:spPr bwMode="auto">
          <a:xfrm>
            <a:off x="7356475" y="2892425"/>
            <a:ext cx="1257300" cy="2413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6544" name="Oval 139"/>
          <p:cNvSpPr>
            <a:spLocks noChangeArrowheads="1"/>
          </p:cNvSpPr>
          <p:nvPr/>
        </p:nvSpPr>
        <p:spPr bwMode="auto">
          <a:xfrm>
            <a:off x="7307263" y="1997075"/>
            <a:ext cx="1257300" cy="2413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0138" name="Text Box 26"/>
          <p:cNvSpPr txBox="1">
            <a:spLocks noChangeArrowheads="1"/>
          </p:cNvSpPr>
          <p:nvPr/>
        </p:nvSpPr>
        <p:spPr bwMode="auto">
          <a:xfrm>
            <a:off x="611188" y="668338"/>
            <a:ext cx="3454400" cy="600075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Homogeneous Cell                        (Parallel Aligned)</a:t>
            </a:r>
          </a:p>
        </p:txBody>
      </p:sp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124450" y="668338"/>
            <a:ext cx="3263900" cy="600075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Homeotropic Cell                 (Vertical Aligned)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1E925494-B275-4F3E-9AF7-4702B3AA5D24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68610" name="Text Box 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917700" y="34925"/>
            <a:ext cx="4330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</a:rPr>
              <a:t>Transmittance Formula</a:t>
            </a:r>
          </a:p>
        </p:txBody>
      </p:sp>
      <p:graphicFrame>
        <p:nvGraphicFramePr>
          <p:cNvPr id="68611" name="Group 3"/>
          <p:cNvGraphicFramePr>
            <a:graphicFrameLocks noGrp="1"/>
          </p:cNvGraphicFramePr>
          <p:nvPr>
            <p:ph sz="half" idx="1"/>
          </p:nvPr>
        </p:nvGraphicFramePr>
        <p:xfrm>
          <a:off x="139700" y="765175"/>
          <a:ext cx="8878888" cy="5453063"/>
        </p:xfrm>
        <a:graphic>
          <a:graphicData uri="http://schemas.openxmlformats.org/drawingml/2006/table">
            <a:tbl>
              <a:tblPr/>
              <a:tblGrid>
                <a:gridCol w="1177925"/>
                <a:gridCol w="3895725"/>
                <a:gridCol w="3805238"/>
              </a:tblGrid>
              <a:tr h="7191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764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Optical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Properties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57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Remark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8628" name="Object 20"/>
          <p:cNvGraphicFramePr>
            <a:graphicFrameLocks noChangeAspect="1"/>
          </p:cNvGraphicFramePr>
          <p:nvPr/>
        </p:nvGraphicFramePr>
        <p:xfrm>
          <a:off x="7197725" y="1489075"/>
          <a:ext cx="468313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6" name="方程式" r:id="rId5" imgW="368280" imgH="177480" progId="Equation.3">
                  <p:embed/>
                </p:oleObj>
              </mc:Choice>
              <mc:Fallback>
                <p:oleObj name="方程式" r:id="rId5" imgW="368280" imgH="1774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7725" y="1489075"/>
                        <a:ext cx="468313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9" name="Object 21"/>
          <p:cNvGraphicFramePr>
            <a:graphicFrameLocks noChangeAspect="1"/>
          </p:cNvGraphicFramePr>
          <p:nvPr/>
        </p:nvGraphicFramePr>
        <p:xfrm>
          <a:off x="3146425" y="2720975"/>
          <a:ext cx="468313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7" name="方程式" r:id="rId7" imgW="368280" imgH="177480" progId="Equation.3">
                  <p:embed/>
                </p:oleObj>
              </mc:Choice>
              <mc:Fallback>
                <p:oleObj name="方程式" r:id="rId7" imgW="368280" imgH="17748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25" y="2720975"/>
                        <a:ext cx="468313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0" name="Object 22"/>
          <p:cNvGraphicFramePr>
            <a:graphicFrameLocks noChangeAspect="1"/>
          </p:cNvGraphicFramePr>
          <p:nvPr/>
        </p:nvGraphicFramePr>
        <p:xfrm>
          <a:off x="3130550" y="1458913"/>
          <a:ext cx="515938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8" name="方程式" r:id="rId9" imgW="406080" imgH="393480" progId="Equation.3">
                  <p:embed/>
                </p:oleObj>
              </mc:Choice>
              <mc:Fallback>
                <p:oleObj name="方程式" r:id="rId9" imgW="406080" imgH="3934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1458913"/>
                        <a:ext cx="515938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31" name="Object 23"/>
          <p:cNvGraphicFramePr>
            <a:graphicFrameLocks noChangeAspect="1"/>
          </p:cNvGraphicFramePr>
          <p:nvPr/>
        </p:nvGraphicFramePr>
        <p:xfrm>
          <a:off x="7118350" y="2386013"/>
          <a:ext cx="515938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9" name="方程式" r:id="rId11" imgW="406080" imgH="393480" progId="Equation.3">
                  <p:embed/>
                </p:oleObj>
              </mc:Choice>
              <mc:Fallback>
                <p:oleObj name="方程式" r:id="rId11" imgW="406080" imgH="39348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8350" y="2386013"/>
                        <a:ext cx="515938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32" name="Group 24"/>
          <p:cNvGrpSpPr>
            <a:grpSpLocks/>
          </p:cNvGrpSpPr>
          <p:nvPr/>
        </p:nvGrpSpPr>
        <p:grpSpPr bwMode="auto">
          <a:xfrm>
            <a:off x="1941513" y="2941638"/>
            <a:ext cx="2574925" cy="660400"/>
            <a:chOff x="910" y="3732"/>
            <a:chExt cx="1622" cy="416"/>
          </a:xfrm>
        </p:grpSpPr>
        <p:sp>
          <p:nvSpPr>
            <p:cNvPr id="68633" name="AutoShape 25"/>
            <p:cNvSpPr>
              <a:spLocks noChangeArrowheads="1"/>
            </p:cNvSpPr>
            <p:nvPr/>
          </p:nvSpPr>
          <p:spPr bwMode="auto">
            <a:xfrm rot="5400000" flipV="1">
              <a:off x="1208" y="3824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34" name="AutoShape 26"/>
            <p:cNvSpPr>
              <a:spLocks noChangeArrowheads="1"/>
            </p:cNvSpPr>
            <p:nvPr/>
          </p:nvSpPr>
          <p:spPr bwMode="auto">
            <a:xfrm rot="5400000" flipV="1">
              <a:off x="1984" y="3784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35" name="AutoShape 27"/>
            <p:cNvSpPr>
              <a:spLocks noChangeArrowheads="1"/>
            </p:cNvSpPr>
            <p:nvPr/>
          </p:nvSpPr>
          <p:spPr bwMode="auto">
            <a:xfrm rot="5400000" flipV="1">
              <a:off x="1672" y="3800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FFFF00"/>
                </a:gs>
                <a:gs pos="50000">
                  <a:srgbClr val="FFFF66">
                    <a:alpha val="70000"/>
                  </a:srgbClr>
                </a:gs>
                <a:gs pos="100000">
                  <a:srgbClr val="FFFF00"/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Lef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66"/>
              </a:extrusionClr>
              <a:contourClr>
                <a:srgbClr val="FFFF6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68636" name="Line 28"/>
            <p:cNvSpPr>
              <a:spLocks noChangeShapeType="1"/>
            </p:cNvSpPr>
            <p:nvPr/>
          </p:nvSpPr>
          <p:spPr bwMode="auto">
            <a:xfrm flipV="1">
              <a:off x="1256" y="3768"/>
              <a:ext cx="272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37" name="Line 29"/>
            <p:cNvSpPr>
              <a:spLocks noChangeShapeType="1"/>
            </p:cNvSpPr>
            <p:nvPr/>
          </p:nvSpPr>
          <p:spPr bwMode="auto">
            <a:xfrm flipH="1" flipV="1">
              <a:off x="2056" y="3864"/>
              <a:ext cx="256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38" name="Line 30"/>
            <p:cNvSpPr>
              <a:spLocks noChangeShapeType="1"/>
            </p:cNvSpPr>
            <p:nvPr/>
          </p:nvSpPr>
          <p:spPr bwMode="auto">
            <a:xfrm flipV="1">
              <a:off x="1752" y="394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39" name="Line 31"/>
            <p:cNvSpPr>
              <a:spLocks noChangeShapeType="1"/>
            </p:cNvSpPr>
            <p:nvPr/>
          </p:nvSpPr>
          <p:spPr bwMode="auto">
            <a:xfrm>
              <a:off x="1928" y="3944"/>
              <a:ext cx="11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40" name="Line 32"/>
            <p:cNvSpPr>
              <a:spLocks noChangeShapeType="1"/>
            </p:cNvSpPr>
            <p:nvPr/>
          </p:nvSpPr>
          <p:spPr bwMode="auto">
            <a:xfrm>
              <a:off x="1368" y="3952"/>
              <a:ext cx="22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41" name="Line 33"/>
            <p:cNvSpPr>
              <a:spLocks noChangeShapeType="1"/>
            </p:cNvSpPr>
            <p:nvPr/>
          </p:nvSpPr>
          <p:spPr bwMode="auto">
            <a:xfrm>
              <a:off x="2192" y="3920"/>
              <a:ext cx="3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42" name="Line 34"/>
            <p:cNvSpPr>
              <a:spLocks noChangeShapeType="1"/>
            </p:cNvSpPr>
            <p:nvPr/>
          </p:nvSpPr>
          <p:spPr bwMode="auto">
            <a:xfrm>
              <a:off x="1008" y="3952"/>
              <a:ext cx="2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43" name="Line 35"/>
            <p:cNvSpPr>
              <a:spLocks noChangeShapeType="1"/>
            </p:cNvSpPr>
            <p:nvPr/>
          </p:nvSpPr>
          <p:spPr bwMode="auto">
            <a:xfrm flipH="1" flipV="1">
              <a:off x="1034" y="3744"/>
              <a:ext cx="4" cy="3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44" name="Line 36"/>
            <p:cNvSpPr>
              <a:spLocks noChangeShapeType="1"/>
            </p:cNvSpPr>
            <p:nvPr/>
          </p:nvSpPr>
          <p:spPr bwMode="auto">
            <a:xfrm flipV="1">
              <a:off x="910" y="3840"/>
              <a:ext cx="315" cy="1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</p:grpSp>
      <p:grpSp>
        <p:nvGrpSpPr>
          <p:cNvPr id="68645" name="Group 37"/>
          <p:cNvGrpSpPr>
            <a:grpSpLocks/>
          </p:cNvGrpSpPr>
          <p:nvPr/>
        </p:nvGrpSpPr>
        <p:grpSpPr bwMode="auto">
          <a:xfrm>
            <a:off x="1941513" y="1938338"/>
            <a:ext cx="2574925" cy="660400"/>
            <a:chOff x="910" y="3284"/>
            <a:chExt cx="1622" cy="416"/>
          </a:xfrm>
        </p:grpSpPr>
        <p:sp>
          <p:nvSpPr>
            <p:cNvPr id="68646" name="AutoShape 38"/>
            <p:cNvSpPr>
              <a:spLocks noChangeArrowheads="1"/>
            </p:cNvSpPr>
            <p:nvPr/>
          </p:nvSpPr>
          <p:spPr bwMode="auto">
            <a:xfrm rot="5400000" flipV="1">
              <a:off x="1208" y="3376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47" name="AutoShape 39"/>
            <p:cNvSpPr>
              <a:spLocks noChangeArrowheads="1"/>
            </p:cNvSpPr>
            <p:nvPr/>
          </p:nvSpPr>
          <p:spPr bwMode="auto">
            <a:xfrm rot="5400000" flipV="1">
              <a:off x="1984" y="3336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48" name="AutoShape 40"/>
            <p:cNvSpPr>
              <a:spLocks noChangeArrowheads="1"/>
            </p:cNvSpPr>
            <p:nvPr/>
          </p:nvSpPr>
          <p:spPr bwMode="auto">
            <a:xfrm rot="5400000" flipV="1">
              <a:off x="1672" y="3352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FFFF00"/>
                </a:gs>
                <a:gs pos="50000">
                  <a:srgbClr val="FFFF66">
                    <a:alpha val="70000"/>
                  </a:srgbClr>
                </a:gs>
                <a:gs pos="100000">
                  <a:srgbClr val="FFFF00"/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Lef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66"/>
              </a:extrusionClr>
              <a:contourClr>
                <a:srgbClr val="FFFF6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68649" name="Line 41"/>
            <p:cNvSpPr>
              <a:spLocks noChangeShapeType="1"/>
            </p:cNvSpPr>
            <p:nvPr/>
          </p:nvSpPr>
          <p:spPr bwMode="auto">
            <a:xfrm flipV="1">
              <a:off x="1256" y="3320"/>
              <a:ext cx="272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50" name="Line 42"/>
            <p:cNvSpPr>
              <a:spLocks noChangeShapeType="1"/>
            </p:cNvSpPr>
            <p:nvPr/>
          </p:nvSpPr>
          <p:spPr bwMode="auto">
            <a:xfrm flipH="1" flipV="1">
              <a:off x="2056" y="3416"/>
              <a:ext cx="256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51" name="Line 43"/>
            <p:cNvSpPr>
              <a:spLocks noChangeShapeType="1"/>
            </p:cNvSpPr>
            <p:nvPr/>
          </p:nvSpPr>
          <p:spPr bwMode="auto">
            <a:xfrm rot="5400000" flipV="1">
              <a:off x="1752" y="349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52" name="Line 44"/>
            <p:cNvSpPr>
              <a:spLocks noChangeShapeType="1"/>
            </p:cNvSpPr>
            <p:nvPr/>
          </p:nvSpPr>
          <p:spPr bwMode="auto">
            <a:xfrm>
              <a:off x="1928" y="3496"/>
              <a:ext cx="11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53" name="Line 45"/>
            <p:cNvSpPr>
              <a:spLocks noChangeShapeType="1"/>
            </p:cNvSpPr>
            <p:nvPr/>
          </p:nvSpPr>
          <p:spPr bwMode="auto">
            <a:xfrm>
              <a:off x="1368" y="3504"/>
              <a:ext cx="22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54" name="Line 46"/>
            <p:cNvSpPr>
              <a:spLocks noChangeShapeType="1"/>
            </p:cNvSpPr>
            <p:nvPr/>
          </p:nvSpPr>
          <p:spPr bwMode="auto">
            <a:xfrm>
              <a:off x="2192" y="3472"/>
              <a:ext cx="3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55" name="Line 47"/>
            <p:cNvSpPr>
              <a:spLocks noChangeShapeType="1"/>
            </p:cNvSpPr>
            <p:nvPr/>
          </p:nvSpPr>
          <p:spPr bwMode="auto">
            <a:xfrm>
              <a:off x="1008" y="3504"/>
              <a:ext cx="2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56" name="Line 48"/>
            <p:cNvSpPr>
              <a:spLocks noChangeShapeType="1"/>
            </p:cNvSpPr>
            <p:nvPr/>
          </p:nvSpPr>
          <p:spPr bwMode="auto">
            <a:xfrm flipH="1" flipV="1">
              <a:off x="1034" y="3296"/>
              <a:ext cx="4" cy="3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57" name="Line 49"/>
            <p:cNvSpPr>
              <a:spLocks noChangeShapeType="1"/>
            </p:cNvSpPr>
            <p:nvPr/>
          </p:nvSpPr>
          <p:spPr bwMode="auto">
            <a:xfrm flipV="1">
              <a:off x="910" y="3392"/>
              <a:ext cx="315" cy="1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</p:grpSp>
      <p:grpSp>
        <p:nvGrpSpPr>
          <p:cNvPr id="68658" name="Group 50"/>
          <p:cNvGrpSpPr>
            <a:grpSpLocks/>
          </p:cNvGrpSpPr>
          <p:nvPr/>
        </p:nvGrpSpPr>
        <p:grpSpPr bwMode="auto">
          <a:xfrm>
            <a:off x="5903913" y="1735138"/>
            <a:ext cx="2574925" cy="660400"/>
            <a:chOff x="910" y="3732"/>
            <a:chExt cx="1622" cy="416"/>
          </a:xfrm>
        </p:grpSpPr>
        <p:sp>
          <p:nvSpPr>
            <p:cNvPr id="68659" name="AutoShape 51"/>
            <p:cNvSpPr>
              <a:spLocks noChangeArrowheads="1"/>
            </p:cNvSpPr>
            <p:nvPr/>
          </p:nvSpPr>
          <p:spPr bwMode="auto">
            <a:xfrm rot="5400000" flipV="1">
              <a:off x="1208" y="3824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60" name="AutoShape 52"/>
            <p:cNvSpPr>
              <a:spLocks noChangeArrowheads="1"/>
            </p:cNvSpPr>
            <p:nvPr/>
          </p:nvSpPr>
          <p:spPr bwMode="auto">
            <a:xfrm rot="5400000" flipV="1">
              <a:off x="1984" y="3784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61" name="AutoShape 53"/>
            <p:cNvSpPr>
              <a:spLocks noChangeArrowheads="1"/>
            </p:cNvSpPr>
            <p:nvPr/>
          </p:nvSpPr>
          <p:spPr bwMode="auto">
            <a:xfrm rot="5400000" flipV="1">
              <a:off x="1672" y="3800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FFFF00"/>
                </a:gs>
                <a:gs pos="50000">
                  <a:srgbClr val="FFFF66">
                    <a:alpha val="70000"/>
                  </a:srgbClr>
                </a:gs>
                <a:gs pos="100000">
                  <a:srgbClr val="FFFF00"/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Lef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66"/>
              </a:extrusionClr>
              <a:contourClr>
                <a:srgbClr val="FFFF6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68662" name="Line 54"/>
            <p:cNvSpPr>
              <a:spLocks noChangeShapeType="1"/>
            </p:cNvSpPr>
            <p:nvPr/>
          </p:nvSpPr>
          <p:spPr bwMode="auto">
            <a:xfrm flipV="1">
              <a:off x="1256" y="3768"/>
              <a:ext cx="272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63" name="Line 55"/>
            <p:cNvSpPr>
              <a:spLocks noChangeShapeType="1"/>
            </p:cNvSpPr>
            <p:nvPr/>
          </p:nvSpPr>
          <p:spPr bwMode="auto">
            <a:xfrm flipH="1" flipV="1">
              <a:off x="2056" y="3864"/>
              <a:ext cx="256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64" name="Line 56"/>
            <p:cNvSpPr>
              <a:spLocks noChangeShapeType="1"/>
            </p:cNvSpPr>
            <p:nvPr/>
          </p:nvSpPr>
          <p:spPr bwMode="auto">
            <a:xfrm flipV="1">
              <a:off x="1752" y="3944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65" name="Line 57"/>
            <p:cNvSpPr>
              <a:spLocks noChangeShapeType="1"/>
            </p:cNvSpPr>
            <p:nvPr/>
          </p:nvSpPr>
          <p:spPr bwMode="auto">
            <a:xfrm>
              <a:off x="1928" y="3944"/>
              <a:ext cx="11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66" name="Line 58"/>
            <p:cNvSpPr>
              <a:spLocks noChangeShapeType="1"/>
            </p:cNvSpPr>
            <p:nvPr/>
          </p:nvSpPr>
          <p:spPr bwMode="auto">
            <a:xfrm>
              <a:off x="1368" y="3952"/>
              <a:ext cx="22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67" name="Line 59"/>
            <p:cNvSpPr>
              <a:spLocks noChangeShapeType="1"/>
            </p:cNvSpPr>
            <p:nvPr/>
          </p:nvSpPr>
          <p:spPr bwMode="auto">
            <a:xfrm>
              <a:off x="2192" y="3920"/>
              <a:ext cx="3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68" name="Line 60"/>
            <p:cNvSpPr>
              <a:spLocks noChangeShapeType="1"/>
            </p:cNvSpPr>
            <p:nvPr/>
          </p:nvSpPr>
          <p:spPr bwMode="auto">
            <a:xfrm>
              <a:off x="1008" y="3952"/>
              <a:ext cx="2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69" name="Line 61"/>
            <p:cNvSpPr>
              <a:spLocks noChangeShapeType="1"/>
            </p:cNvSpPr>
            <p:nvPr/>
          </p:nvSpPr>
          <p:spPr bwMode="auto">
            <a:xfrm flipH="1" flipV="1">
              <a:off x="1034" y="3744"/>
              <a:ext cx="4" cy="3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70" name="Line 62"/>
            <p:cNvSpPr>
              <a:spLocks noChangeShapeType="1"/>
            </p:cNvSpPr>
            <p:nvPr/>
          </p:nvSpPr>
          <p:spPr bwMode="auto">
            <a:xfrm flipV="1">
              <a:off x="910" y="3840"/>
              <a:ext cx="315" cy="1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</p:grpSp>
      <p:grpSp>
        <p:nvGrpSpPr>
          <p:cNvPr id="68671" name="Group 63"/>
          <p:cNvGrpSpPr>
            <a:grpSpLocks/>
          </p:cNvGrpSpPr>
          <p:nvPr/>
        </p:nvGrpSpPr>
        <p:grpSpPr bwMode="auto">
          <a:xfrm>
            <a:off x="5903913" y="2884488"/>
            <a:ext cx="2574925" cy="660400"/>
            <a:chOff x="910" y="3284"/>
            <a:chExt cx="1622" cy="416"/>
          </a:xfrm>
        </p:grpSpPr>
        <p:sp>
          <p:nvSpPr>
            <p:cNvPr id="68672" name="AutoShape 64"/>
            <p:cNvSpPr>
              <a:spLocks noChangeArrowheads="1"/>
            </p:cNvSpPr>
            <p:nvPr/>
          </p:nvSpPr>
          <p:spPr bwMode="auto">
            <a:xfrm rot="5400000" flipV="1">
              <a:off x="1208" y="3376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73" name="AutoShape 65"/>
            <p:cNvSpPr>
              <a:spLocks noChangeArrowheads="1"/>
            </p:cNvSpPr>
            <p:nvPr/>
          </p:nvSpPr>
          <p:spPr bwMode="auto">
            <a:xfrm rot="5400000" flipV="1">
              <a:off x="1984" y="3336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B05EAE"/>
                </a:gs>
                <a:gs pos="50000">
                  <a:srgbClr val="FF99FF">
                    <a:alpha val="70000"/>
                  </a:srgbClr>
                </a:gs>
                <a:gs pos="100000">
                  <a:srgbClr val="B05EAE"/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74" name="AutoShape 66"/>
            <p:cNvSpPr>
              <a:spLocks noChangeArrowheads="1"/>
            </p:cNvSpPr>
            <p:nvPr/>
          </p:nvSpPr>
          <p:spPr bwMode="auto">
            <a:xfrm rot="5400000" flipV="1">
              <a:off x="1672" y="3352"/>
              <a:ext cx="376" cy="272"/>
            </a:xfrm>
            <a:prstGeom prst="parallelogram">
              <a:avLst>
                <a:gd name="adj" fmla="val 49266"/>
              </a:avLst>
            </a:prstGeom>
            <a:gradFill rotWithShape="1">
              <a:gsLst>
                <a:gs pos="0">
                  <a:srgbClr val="FFFF00"/>
                </a:gs>
                <a:gs pos="50000">
                  <a:srgbClr val="FFFF66">
                    <a:alpha val="70000"/>
                  </a:srgbClr>
                </a:gs>
                <a:gs pos="100000">
                  <a:srgbClr val="FFFF00"/>
                </a:gs>
              </a:gsLst>
              <a:lin ang="54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Lef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66"/>
              </a:extrusionClr>
              <a:contourClr>
                <a:srgbClr val="FFFF6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68675" name="Line 67"/>
            <p:cNvSpPr>
              <a:spLocks noChangeShapeType="1"/>
            </p:cNvSpPr>
            <p:nvPr/>
          </p:nvSpPr>
          <p:spPr bwMode="auto">
            <a:xfrm flipV="1">
              <a:off x="1256" y="3320"/>
              <a:ext cx="272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76" name="Line 68"/>
            <p:cNvSpPr>
              <a:spLocks noChangeShapeType="1"/>
            </p:cNvSpPr>
            <p:nvPr/>
          </p:nvSpPr>
          <p:spPr bwMode="auto">
            <a:xfrm flipH="1" flipV="1">
              <a:off x="2056" y="3416"/>
              <a:ext cx="256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77" name="Line 69"/>
            <p:cNvSpPr>
              <a:spLocks noChangeShapeType="1"/>
            </p:cNvSpPr>
            <p:nvPr/>
          </p:nvSpPr>
          <p:spPr bwMode="auto">
            <a:xfrm rot="5400000" flipV="1">
              <a:off x="1752" y="3496"/>
              <a:ext cx="1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78" name="Line 70"/>
            <p:cNvSpPr>
              <a:spLocks noChangeShapeType="1"/>
            </p:cNvSpPr>
            <p:nvPr/>
          </p:nvSpPr>
          <p:spPr bwMode="auto">
            <a:xfrm>
              <a:off x="1928" y="3496"/>
              <a:ext cx="11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79" name="Line 71"/>
            <p:cNvSpPr>
              <a:spLocks noChangeShapeType="1"/>
            </p:cNvSpPr>
            <p:nvPr/>
          </p:nvSpPr>
          <p:spPr bwMode="auto">
            <a:xfrm>
              <a:off x="1368" y="3504"/>
              <a:ext cx="227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80" name="Line 72"/>
            <p:cNvSpPr>
              <a:spLocks noChangeShapeType="1"/>
            </p:cNvSpPr>
            <p:nvPr/>
          </p:nvSpPr>
          <p:spPr bwMode="auto">
            <a:xfrm>
              <a:off x="2192" y="3472"/>
              <a:ext cx="3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81" name="Line 73"/>
            <p:cNvSpPr>
              <a:spLocks noChangeShapeType="1"/>
            </p:cNvSpPr>
            <p:nvPr/>
          </p:nvSpPr>
          <p:spPr bwMode="auto">
            <a:xfrm>
              <a:off x="1008" y="3504"/>
              <a:ext cx="24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82" name="Line 74"/>
            <p:cNvSpPr>
              <a:spLocks noChangeShapeType="1"/>
            </p:cNvSpPr>
            <p:nvPr/>
          </p:nvSpPr>
          <p:spPr bwMode="auto">
            <a:xfrm flipH="1" flipV="1">
              <a:off x="1034" y="3296"/>
              <a:ext cx="4" cy="3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83" name="Line 75"/>
            <p:cNvSpPr>
              <a:spLocks noChangeShapeType="1"/>
            </p:cNvSpPr>
            <p:nvPr/>
          </p:nvSpPr>
          <p:spPr bwMode="auto">
            <a:xfrm flipV="1">
              <a:off x="910" y="3392"/>
              <a:ext cx="315" cy="1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</p:grpSp>
      <p:sp>
        <p:nvSpPr>
          <p:cNvPr id="68684" name="Text Box 76"/>
          <p:cNvSpPr txBox="1">
            <a:spLocks noChangeArrowheads="1"/>
          </p:cNvSpPr>
          <p:nvPr/>
        </p:nvSpPr>
        <p:spPr bwMode="auto">
          <a:xfrm>
            <a:off x="1928813" y="2687638"/>
            <a:ext cx="1130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0000CC"/>
                </a:solidFill>
              </a:rPr>
              <a:t>(Dark State)</a:t>
            </a:r>
          </a:p>
        </p:txBody>
      </p:sp>
      <p:sp>
        <p:nvSpPr>
          <p:cNvPr id="68685" name="Text Box 77"/>
          <p:cNvSpPr txBox="1">
            <a:spLocks noChangeArrowheads="1"/>
          </p:cNvSpPr>
          <p:nvPr/>
        </p:nvSpPr>
        <p:spPr bwMode="auto">
          <a:xfrm>
            <a:off x="1895475" y="1525588"/>
            <a:ext cx="1130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009900"/>
                </a:solidFill>
              </a:rPr>
              <a:t>(Bright State)</a:t>
            </a:r>
          </a:p>
        </p:txBody>
      </p:sp>
      <p:sp>
        <p:nvSpPr>
          <p:cNvPr id="68686" name="Text Box 78"/>
          <p:cNvSpPr txBox="1">
            <a:spLocks noChangeArrowheads="1"/>
          </p:cNvSpPr>
          <p:nvPr/>
        </p:nvSpPr>
        <p:spPr bwMode="auto">
          <a:xfrm>
            <a:off x="5815013" y="1468438"/>
            <a:ext cx="1130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0000CC"/>
                </a:solidFill>
              </a:rPr>
              <a:t>(Dark State)</a:t>
            </a:r>
          </a:p>
        </p:txBody>
      </p:sp>
      <p:sp>
        <p:nvSpPr>
          <p:cNvPr id="68687" name="Text Box 79"/>
          <p:cNvSpPr txBox="1">
            <a:spLocks noChangeArrowheads="1"/>
          </p:cNvSpPr>
          <p:nvPr/>
        </p:nvSpPr>
        <p:spPr bwMode="auto">
          <a:xfrm>
            <a:off x="5794375" y="2516188"/>
            <a:ext cx="1130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009900"/>
                </a:solidFill>
              </a:rPr>
              <a:t>(Bright State)</a:t>
            </a:r>
          </a:p>
        </p:txBody>
      </p:sp>
      <p:sp>
        <p:nvSpPr>
          <p:cNvPr id="68688" name="Rectangle 80"/>
          <p:cNvSpPr>
            <a:spLocks noChangeArrowheads="1"/>
          </p:cNvSpPr>
          <p:nvPr/>
        </p:nvSpPr>
        <p:spPr bwMode="auto">
          <a:xfrm>
            <a:off x="2640013" y="4092575"/>
            <a:ext cx="557212" cy="2114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0796" tIns="50398" rIns="100796" bIns="50398" anchor="ctr"/>
          <a:lstStyle/>
          <a:p>
            <a:endParaRPr lang="zh-TW" altLang="en-US"/>
          </a:p>
        </p:txBody>
      </p:sp>
      <p:graphicFrame>
        <p:nvGraphicFramePr>
          <p:cNvPr id="68689" name="Object 81"/>
          <p:cNvGraphicFramePr>
            <a:graphicFrameLocks noChangeAspect="1"/>
          </p:cNvGraphicFramePr>
          <p:nvPr/>
        </p:nvGraphicFramePr>
        <p:xfrm>
          <a:off x="1517650" y="3965575"/>
          <a:ext cx="1700213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0" name="Microsoft 方程式編輯器 3.0" r:id="rId13" imgW="927000" imgH="431640" progId="Equation.3">
                  <p:embed/>
                </p:oleObj>
              </mc:Choice>
              <mc:Fallback>
                <p:oleObj name="Microsoft 方程式編輯器 3.0" r:id="rId13" imgW="927000" imgH="43164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650" y="3965575"/>
                        <a:ext cx="1700213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90" name="Object 82"/>
          <p:cNvGraphicFramePr>
            <a:graphicFrameLocks noChangeAspect="1"/>
          </p:cNvGraphicFramePr>
          <p:nvPr/>
        </p:nvGraphicFramePr>
        <p:xfrm>
          <a:off x="1465263" y="4752975"/>
          <a:ext cx="253523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1" name="方程式" r:id="rId15" imgW="1473120" imgH="393480" progId="Equation.3">
                  <p:embed/>
                </p:oleObj>
              </mc:Choice>
              <mc:Fallback>
                <p:oleObj name="方程式" r:id="rId15" imgW="1473120" imgH="39348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263" y="4752975"/>
                        <a:ext cx="253523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91" name="Object 83"/>
          <p:cNvGraphicFramePr>
            <a:graphicFrameLocks noChangeAspect="1"/>
          </p:cNvGraphicFramePr>
          <p:nvPr/>
        </p:nvGraphicFramePr>
        <p:xfrm>
          <a:off x="1447800" y="5459413"/>
          <a:ext cx="242570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2" name="方程式" r:id="rId17" imgW="1536480" imgH="469800" progId="Equation.3">
                  <p:embed/>
                </p:oleObj>
              </mc:Choice>
              <mc:Fallback>
                <p:oleObj name="方程式" r:id="rId17" imgW="1536480" imgH="469800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459413"/>
                        <a:ext cx="2425700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92" name="Text Box 84"/>
          <p:cNvSpPr txBox="1">
            <a:spLocks noChangeArrowheads="1"/>
          </p:cNvSpPr>
          <p:nvPr/>
        </p:nvSpPr>
        <p:spPr bwMode="auto">
          <a:xfrm>
            <a:off x="3332163" y="4106863"/>
            <a:ext cx="55372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~~ Crossed Polarizers</a:t>
            </a:r>
            <a:r>
              <a:rPr lang="zh-TW" altLang="en-US" sz="1600">
                <a:solidFill>
                  <a:schemeClr val="accent2"/>
                </a:solidFill>
                <a:ea typeface="標楷體" panose="03000509000000000000" pitchFamily="65" charset="-120"/>
              </a:rPr>
              <a:t>且</a:t>
            </a:r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Bright State</a:t>
            </a:r>
            <a:r>
              <a:rPr lang="zh-TW" altLang="en-US" sz="1600">
                <a:solidFill>
                  <a:schemeClr val="accent2"/>
                </a:solidFill>
                <a:ea typeface="標楷體" panose="03000509000000000000" pitchFamily="65" charset="-120"/>
              </a:rPr>
              <a:t>下之</a:t>
            </a:r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LC Director</a:t>
            </a:r>
            <a:r>
              <a:rPr lang="zh-TW" altLang="en-US" sz="1600">
                <a:solidFill>
                  <a:schemeClr val="accent2"/>
                </a:solidFill>
                <a:ea typeface="標楷體" panose="03000509000000000000" pitchFamily="65" charset="-120"/>
              </a:rPr>
              <a:t>與</a:t>
            </a:r>
          </a:p>
          <a:p>
            <a:pPr eaLnBrk="1" hangingPunct="1"/>
            <a:r>
              <a:rPr lang="zh-TW" altLang="en-US" sz="1600">
                <a:solidFill>
                  <a:schemeClr val="accent2"/>
                </a:solidFill>
                <a:ea typeface="標楷體" panose="03000509000000000000" pitchFamily="65" charset="-120"/>
              </a:rPr>
              <a:t>      </a:t>
            </a:r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Polarizer</a:t>
            </a:r>
            <a:r>
              <a:rPr lang="zh-TW" altLang="en-US" sz="1600">
                <a:solidFill>
                  <a:schemeClr val="accent2"/>
                </a:solidFill>
                <a:ea typeface="標楷體" panose="03000509000000000000" pitchFamily="65" charset="-120"/>
              </a:rPr>
              <a:t>夾</a:t>
            </a:r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45</a:t>
            </a:r>
            <a:r>
              <a:rPr lang="en-US" altLang="zh-TW" sz="1600">
                <a:solidFill>
                  <a:schemeClr val="accent2"/>
                </a:solidFill>
                <a:latin typeface="新細明體" panose="02020500000000000000" pitchFamily="18" charset="-120"/>
              </a:rPr>
              <a:t>°</a:t>
            </a:r>
          </a:p>
        </p:txBody>
      </p:sp>
      <p:sp>
        <p:nvSpPr>
          <p:cNvPr id="68693" name="Text Box 85"/>
          <p:cNvSpPr txBox="1">
            <a:spLocks noChangeArrowheads="1"/>
          </p:cNvSpPr>
          <p:nvPr/>
        </p:nvSpPr>
        <p:spPr bwMode="auto">
          <a:xfrm>
            <a:off x="4110038" y="4895850"/>
            <a:ext cx="459581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~~ Phase Retardation of LC layer</a:t>
            </a:r>
            <a:endParaRPr lang="en-US" altLang="zh-TW" sz="1600">
              <a:solidFill>
                <a:schemeClr val="accent2"/>
              </a:solidFill>
              <a:latin typeface="新細明體" panose="02020500000000000000" pitchFamily="18" charset="-120"/>
            </a:endParaRPr>
          </a:p>
        </p:txBody>
      </p:sp>
      <p:sp>
        <p:nvSpPr>
          <p:cNvPr id="68694" name="Text Box 86"/>
          <p:cNvSpPr txBox="1">
            <a:spLocks noChangeArrowheads="1"/>
          </p:cNvSpPr>
          <p:nvPr/>
        </p:nvSpPr>
        <p:spPr bwMode="auto">
          <a:xfrm>
            <a:off x="4083050" y="5575300"/>
            <a:ext cx="3735388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B05EAE"/>
                    </a:gs>
                    <a:gs pos="50000">
                      <a:srgbClr val="FF99FF">
                        <a:alpha val="70000"/>
                      </a:srgbClr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0796" tIns="50398" rIns="100796" bIns="50398">
            <a:spAutoFit/>
            <a:flatTx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~~ the eigen refractive index the   </a:t>
            </a:r>
          </a:p>
          <a:p>
            <a:pPr eaLnBrk="1" hangingPunct="1"/>
            <a:r>
              <a:rPr lang="en-US" altLang="zh-TW" sz="1600">
                <a:solidFill>
                  <a:schemeClr val="accent2"/>
                </a:solidFill>
                <a:ea typeface="標楷體" panose="03000509000000000000" pitchFamily="65" charset="-120"/>
              </a:rPr>
              <a:t>     extraordinary wave</a:t>
            </a:r>
            <a:endParaRPr lang="en-US" altLang="zh-TW" sz="1600">
              <a:solidFill>
                <a:schemeClr val="accent2"/>
              </a:solidFill>
              <a:latin typeface="新細明體" panose="02020500000000000000" pitchFamily="18" charset="-120"/>
            </a:endParaRPr>
          </a:p>
        </p:txBody>
      </p:sp>
      <p:grpSp>
        <p:nvGrpSpPr>
          <p:cNvPr id="68695" name="Group 87"/>
          <p:cNvGrpSpPr>
            <a:grpSpLocks/>
          </p:cNvGrpSpPr>
          <p:nvPr/>
        </p:nvGrpSpPr>
        <p:grpSpPr bwMode="auto">
          <a:xfrm>
            <a:off x="3070225" y="1435100"/>
            <a:ext cx="4762500" cy="1555750"/>
            <a:chOff x="1934" y="877"/>
            <a:chExt cx="3000" cy="980"/>
          </a:xfrm>
        </p:grpSpPr>
        <p:sp>
          <p:nvSpPr>
            <p:cNvPr id="68696" name="Oval 88"/>
            <p:cNvSpPr>
              <a:spLocks noChangeArrowheads="1"/>
            </p:cNvSpPr>
            <p:nvPr/>
          </p:nvSpPr>
          <p:spPr bwMode="auto">
            <a:xfrm>
              <a:off x="1934" y="1642"/>
              <a:ext cx="456" cy="215"/>
            </a:xfrm>
            <a:prstGeom prst="ellipse">
              <a:avLst/>
            </a:prstGeom>
            <a:noFill/>
            <a:ln w="25400" algn="ctr">
              <a:solidFill>
                <a:srgbClr val="80808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  <p:sp>
          <p:nvSpPr>
            <p:cNvPr id="68697" name="Oval 89"/>
            <p:cNvSpPr>
              <a:spLocks noChangeArrowheads="1"/>
            </p:cNvSpPr>
            <p:nvPr/>
          </p:nvSpPr>
          <p:spPr bwMode="auto">
            <a:xfrm>
              <a:off x="4478" y="877"/>
              <a:ext cx="456" cy="215"/>
            </a:xfrm>
            <a:prstGeom prst="ellipse">
              <a:avLst/>
            </a:prstGeom>
            <a:noFill/>
            <a:ln w="25400" algn="ctr">
              <a:solidFill>
                <a:srgbClr val="80808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0796" tIns="50398" rIns="100796" bIns="50398" anchor="ctr"/>
            <a:lstStyle/>
            <a:p>
              <a:endParaRPr lang="zh-TW" altLang="en-US"/>
            </a:p>
          </p:txBody>
        </p:sp>
      </p:grpSp>
      <p:sp>
        <p:nvSpPr>
          <p:cNvPr id="68698" name="Text Box 90"/>
          <p:cNvSpPr txBox="1">
            <a:spLocks noChangeArrowheads="1"/>
          </p:cNvSpPr>
          <p:nvPr/>
        </p:nvSpPr>
        <p:spPr bwMode="auto">
          <a:xfrm>
            <a:off x="3078163" y="3589338"/>
            <a:ext cx="4746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996633"/>
                </a:solidFill>
              </a:rPr>
              <a:t>Cell</a:t>
            </a:r>
          </a:p>
        </p:txBody>
      </p:sp>
      <p:sp>
        <p:nvSpPr>
          <p:cNvPr id="68699" name="Text Box 91"/>
          <p:cNvSpPr txBox="1">
            <a:spLocks noChangeArrowheads="1"/>
          </p:cNvSpPr>
          <p:nvPr/>
        </p:nvSpPr>
        <p:spPr bwMode="auto">
          <a:xfrm>
            <a:off x="3559175" y="3589338"/>
            <a:ext cx="10620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FF00FF"/>
                </a:solidFill>
              </a:rPr>
              <a:t>Polarizer</a:t>
            </a:r>
          </a:p>
        </p:txBody>
      </p:sp>
      <p:sp>
        <p:nvSpPr>
          <p:cNvPr id="68700" name="Text Box 92"/>
          <p:cNvSpPr txBox="1">
            <a:spLocks noChangeArrowheads="1"/>
          </p:cNvSpPr>
          <p:nvPr/>
        </p:nvSpPr>
        <p:spPr bwMode="auto">
          <a:xfrm>
            <a:off x="2236788" y="3587750"/>
            <a:ext cx="10620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FF00FF"/>
                </a:solidFill>
              </a:rPr>
              <a:t>Polarizer</a:t>
            </a:r>
          </a:p>
        </p:txBody>
      </p:sp>
      <p:sp>
        <p:nvSpPr>
          <p:cNvPr id="68701" name="Text Box 93"/>
          <p:cNvSpPr txBox="1">
            <a:spLocks noChangeArrowheads="1"/>
          </p:cNvSpPr>
          <p:nvPr/>
        </p:nvSpPr>
        <p:spPr bwMode="auto">
          <a:xfrm>
            <a:off x="7088188" y="3575050"/>
            <a:ext cx="4746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996633"/>
                </a:solidFill>
              </a:rPr>
              <a:t>Cell</a:t>
            </a:r>
          </a:p>
        </p:txBody>
      </p:sp>
      <p:sp>
        <p:nvSpPr>
          <p:cNvPr id="68702" name="Text Box 94"/>
          <p:cNvSpPr txBox="1">
            <a:spLocks noChangeArrowheads="1"/>
          </p:cNvSpPr>
          <p:nvPr/>
        </p:nvSpPr>
        <p:spPr bwMode="auto">
          <a:xfrm>
            <a:off x="7569200" y="3575050"/>
            <a:ext cx="10620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FF00FF"/>
                </a:solidFill>
              </a:rPr>
              <a:t>Polarizer</a:t>
            </a:r>
          </a:p>
        </p:txBody>
      </p:sp>
      <p:sp>
        <p:nvSpPr>
          <p:cNvPr id="68703" name="Text Box 95"/>
          <p:cNvSpPr txBox="1">
            <a:spLocks noChangeArrowheads="1"/>
          </p:cNvSpPr>
          <p:nvPr/>
        </p:nvSpPr>
        <p:spPr bwMode="auto">
          <a:xfrm>
            <a:off x="6246813" y="3573463"/>
            <a:ext cx="10620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200">
                <a:solidFill>
                  <a:srgbClr val="FF00FF"/>
                </a:solidFill>
              </a:rPr>
              <a:t>Polarizer</a:t>
            </a:r>
          </a:p>
        </p:txBody>
      </p:sp>
      <p:sp>
        <p:nvSpPr>
          <p:cNvPr id="90138" name="Text Box 26"/>
          <p:cNvSpPr txBox="1">
            <a:spLocks noChangeArrowheads="1"/>
          </p:cNvSpPr>
          <p:nvPr/>
        </p:nvSpPr>
        <p:spPr bwMode="auto">
          <a:xfrm>
            <a:off x="1366838" y="836613"/>
            <a:ext cx="3454400" cy="600075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Homogeneous Cell                        (Parallel Aligned)</a:t>
            </a:r>
          </a:p>
        </p:txBody>
      </p:sp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564188" y="836613"/>
            <a:ext cx="3263900" cy="600075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Homeotropic Cell                 (Vertical Aligned)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F919C6DD-3EAC-4475-B0BC-62C17B9021C2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101378" name="Rectangle 134"/>
          <p:cNvSpPr>
            <a:spLocks noChangeArrowheads="1"/>
          </p:cNvSpPr>
          <p:nvPr/>
        </p:nvSpPr>
        <p:spPr bwMode="auto">
          <a:xfrm>
            <a:off x="1338263" y="5522913"/>
            <a:ext cx="3017837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lIns="100796" tIns="50398" rIns="100796" bIns="50398">
            <a:spAutoFit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kumimoji="0" lang="zh-TW" altLang="en-US" sz="1400">
                <a:solidFill>
                  <a:schemeClr val="accent2"/>
                </a:solidFill>
                <a:ea typeface="標楷體" panose="03000509000000000000" pitchFamily="65" charset="-120"/>
              </a:rPr>
              <a:t>受外力而變形的型態分為三種</a:t>
            </a: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︰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  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1. </a:t>
            </a:r>
            <a:r>
              <a:rPr kumimoji="0" lang="zh-TW" altLang="en-US" sz="1400">
                <a:solidFill>
                  <a:schemeClr val="accent2"/>
                </a:solidFill>
                <a:ea typeface="標楷體" panose="03000509000000000000" pitchFamily="65" charset="-120"/>
              </a:rPr>
              <a:t>受外力擴張為</a:t>
            </a: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splay (K11)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                                                             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2. </a:t>
            </a:r>
            <a:r>
              <a:rPr kumimoji="0" lang="zh-TW" altLang="en-US" sz="1400">
                <a:solidFill>
                  <a:schemeClr val="accent2"/>
                </a:solidFill>
                <a:ea typeface="標楷體" panose="03000509000000000000" pitchFamily="65" charset="-120"/>
              </a:rPr>
              <a:t>扭轉狀態的</a:t>
            </a: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twist (K22)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                                                             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3. </a:t>
            </a:r>
            <a:r>
              <a:rPr kumimoji="0" lang="zh-TW" altLang="en-US" sz="1400">
                <a:solidFill>
                  <a:schemeClr val="accent2"/>
                </a:solidFill>
                <a:ea typeface="標楷體" panose="03000509000000000000" pitchFamily="65" charset="-120"/>
              </a:rPr>
              <a:t>彎曲狀態的</a:t>
            </a: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bend (K33)</a:t>
            </a:r>
          </a:p>
        </p:txBody>
      </p:sp>
      <p:graphicFrame>
        <p:nvGraphicFramePr>
          <p:cNvPr id="101379" name="Object 130"/>
          <p:cNvGraphicFramePr>
            <a:graphicFrameLocks noChangeAspect="1"/>
          </p:cNvGraphicFramePr>
          <p:nvPr/>
        </p:nvGraphicFramePr>
        <p:xfrm>
          <a:off x="4572000" y="5518150"/>
          <a:ext cx="360045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2" name="Visio" r:id="rId3" imgW="5190721" imgH="2034563" progId="Visio.Drawing.6">
                  <p:embed/>
                </p:oleObj>
              </mc:Choice>
              <mc:Fallback>
                <p:oleObj name="Visio" r:id="rId3" imgW="5190721" imgH="2034563" progId="Visio.Drawing.6">
                  <p:embed/>
                  <p:pic>
                    <p:nvPicPr>
                      <p:cNvPr id="0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518150"/>
                        <a:ext cx="3600450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50"/>
          <a:stretch>
            <a:fillRect/>
          </a:stretch>
        </p:blipFill>
        <p:spPr bwMode="auto">
          <a:xfrm>
            <a:off x="5435600" y="1268413"/>
            <a:ext cx="3455988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1381" name="Object 25"/>
          <p:cNvGraphicFramePr>
            <a:graphicFrameLocks noChangeAspect="1"/>
          </p:cNvGraphicFramePr>
          <p:nvPr/>
        </p:nvGraphicFramePr>
        <p:xfrm>
          <a:off x="2268538" y="1316038"/>
          <a:ext cx="223202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3" name="Microsoft 方程式編輯器 3.0" r:id="rId6" imgW="2374560" imgH="469800" progId="Equation.3">
                  <p:embed/>
                </p:oleObj>
              </mc:Choice>
              <mc:Fallback>
                <p:oleObj name="Microsoft 方程式編輯器 3.0" r:id="rId6" imgW="2374560" imgH="4698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0849" r="34392"/>
                      <a:stretch>
                        <a:fillRect/>
                      </a:stretch>
                    </p:blipFill>
                    <p:spPr bwMode="auto">
                      <a:xfrm>
                        <a:off x="2268538" y="1316038"/>
                        <a:ext cx="223202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2197100" y="1401763"/>
            <a:ext cx="50482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b="0"/>
              <a:t>T</a:t>
            </a:r>
            <a:r>
              <a:rPr lang="en-US" altLang="zh-TW" sz="1600" b="0" baseline="-25000"/>
              <a:t>r</a:t>
            </a:r>
            <a:r>
              <a:rPr lang="en-US" altLang="zh-TW" sz="1600" b="0"/>
              <a:t>=</a:t>
            </a:r>
            <a:endParaRPr lang="zh-TW" altLang="en-US" sz="1600" b="0"/>
          </a:p>
        </p:txBody>
      </p:sp>
      <p:graphicFrame>
        <p:nvGraphicFramePr>
          <p:cNvPr id="101383" name="Object 25"/>
          <p:cNvGraphicFramePr>
            <a:graphicFrameLocks noChangeAspect="1"/>
          </p:cNvGraphicFramePr>
          <p:nvPr/>
        </p:nvGraphicFramePr>
        <p:xfrm>
          <a:off x="2916238" y="2035175"/>
          <a:ext cx="6667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4" name="Microsoft 方程式編輯器 3.0" r:id="rId8" imgW="2374560" imgH="469800" progId="Equation.3">
                  <p:embed/>
                </p:oleObj>
              </mc:Choice>
              <mc:Fallback>
                <p:oleObj name="Microsoft 方程式編輯器 3.0" r:id="rId8" imgW="2374560" imgH="4698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0402" t="-10849"/>
                      <a:stretch>
                        <a:fillRect/>
                      </a:stretch>
                    </p:blipFill>
                    <p:spPr bwMode="auto">
                      <a:xfrm>
                        <a:off x="2916238" y="2035175"/>
                        <a:ext cx="66675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4" name="Text Box 8"/>
          <p:cNvSpPr txBox="1">
            <a:spLocks noChangeArrowheads="1"/>
          </p:cNvSpPr>
          <p:nvPr/>
        </p:nvSpPr>
        <p:spPr bwMode="auto">
          <a:xfrm>
            <a:off x="2484438" y="2251075"/>
            <a:ext cx="50482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 b="0"/>
              <a:t>T</a:t>
            </a:r>
            <a:r>
              <a:rPr lang="en-US" altLang="zh-TW" sz="1600" b="0" baseline="-25000"/>
              <a:t>f</a:t>
            </a:r>
            <a:r>
              <a:rPr lang="en-US" altLang="zh-TW" sz="1600" b="0"/>
              <a:t>=</a:t>
            </a:r>
            <a:endParaRPr lang="zh-TW" altLang="en-US" sz="1600" b="0"/>
          </a:p>
        </p:txBody>
      </p:sp>
      <p:graphicFrame>
        <p:nvGraphicFramePr>
          <p:cNvPr id="101385" name="Group 9"/>
          <p:cNvGraphicFramePr>
            <a:graphicFrameLocks noGrp="1"/>
          </p:cNvGraphicFramePr>
          <p:nvPr/>
        </p:nvGraphicFramePr>
        <p:xfrm>
          <a:off x="88900" y="587375"/>
          <a:ext cx="8916988" cy="6110288"/>
        </p:xfrm>
        <a:graphic>
          <a:graphicData uri="http://schemas.openxmlformats.org/drawingml/2006/table">
            <a:tbl>
              <a:tblPr/>
              <a:tblGrid>
                <a:gridCol w="1177925"/>
                <a:gridCol w="3895725"/>
                <a:gridCol w="3843338"/>
              </a:tblGrid>
              <a:tr h="681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287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Response Time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7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LC operation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525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Definition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1406" name="Text Box 40"/>
          <p:cNvSpPr txBox="1">
            <a:spLocks noChangeArrowheads="1"/>
          </p:cNvSpPr>
          <p:nvPr/>
        </p:nvSpPr>
        <p:spPr bwMode="auto">
          <a:xfrm>
            <a:off x="1979613" y="5014913"/>
            <a:ext cx="71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>
                <a:solidFill>
                  <a:srgbClr val="009900"/>
                </a:solidFill>
              </a:rPr>
              <a:t>t</a:t>
            </a:r>
            <a:r>
              <a:rPr lang="en-US" altLang="zh-TW" sz="1600">
                <a:solidFill>
                  <a:srgbClr val="009900"/>
                </a:solidFill>
              </a:rPr>
              <a:t>r</a:t>
            </a:r>
          </a:p>
        </p:txBody>
      </p:sp>
      <p:sp>
        <p:nvSpPr>
          <p:cNvPr id="101407" name="Text Box 121"/>
          <p:cNvSpPr txBox="1">
            <a:spLocks noChangeArrowheads="1"/>
          </p:cNvSpPr>
          <p:nvPr/>
        </p:nvSpPr>
        <p:spPr bwMode="auto">
          <a:xfrm>
            <a:off x="1403350" y="3068638"/>
            <a:ext cx="1714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FF00FF"/>
                </a:solidFill>
              </a:rPr>
              <a:t>Initial State</a:t>
            </a:r>
          </a:p>
        </p:txBody>
      </p:sp>
      <p:sp>
        <p:nvSpPr>
          <p:cNvPr id="101408" name="AutoShape 124"/>
          <p:cNvSpPr>
            <a:spLocks noChangeArrowheads="1"/>
          </p:cNvSpPr>
          <p:nvPr/>
        </p:nvSpPr>
        <p:spPr bwMode="auto">
          <a:xfrm flipH="1">
            <a:off x="2843213" y="3213100"/>
            <a:ext cx="1176337" cy="163513"/>
          </a:xfrm>
          <a:prstGeom prst="curvedDownArrow">
            <a:avLst>
              <a:gd name="adj1" fmla="val 143883"/>
              <a:gd name="adj2" fmla="val 287766"/>
              <a:gd name="adj3" fmla="val 33333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lIns="100796" tIns="50398" rIns="100796" bIns="50398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1409" name="AutoShape 126"/>
          <p:cNvSpPr>
            <a:spLocks noChangeArrowheads="1"/>
          </p:cNvSpPr>
          <p:nvPr/>
        </p:nvSpPr>
        <p:spPr bwMode="auto">
          <a:xfrm flipV="1">
            <a:off x="2700338" y="5230813"/>
            <a:ext cx="1176337" cy="163512"/>
          </a:xfrm>
          <a:prstGeom prst="curvedDownArrow">
            <a:avLst>
              <a:gd name="adj1" fmla="val 143884"/>
              <a:gd name="adj2" fmla="val 287768"/>
              <a:gd name="adj3" fmla="val 33333"/>
            </a:avLst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rot="10800000" wrap="none" lIns="100796" tIns="50398" rIns="100796" bIns="50398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101410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429000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411" name="Picture 13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429000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412" name="Text Box 128"/>
          <p:cNvSpPr txBox="1">
            <a:spLocks noChangeArrowheads="1"/>
          </p:cNvSpPr>
          <p:nvPr/>
        </p:nvSpPr>
        <p:spPr bwMode="auto">
          <a:xfrm>
            <a:off x="3779838" y="2997200"/>
            <a:ext cx="117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>
                <a:solidFill>
                  <a:srgbClr val="0000CC"/>
                </a:solidFill>
              </a:rPr>
              <a:t>t</a:t>
            </a:r>
            <a:r>
              <a:rPr lang="en-US" altLang="zh-TW" sz="1600">
                <a:solidFill>
                  <a:srgbClr val="0000CC"/>
                </a:solidFill>
              </a:rPr>
              <a:t>f</a:t>
            </a:r>
          </a:p>
        </p:txBody>
      </p:sp>
      <p:pic>
        <p:nvPicPr>
          <p:cNvPr id="101413" name="Picture 5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6" t="8481" r="3262" b="73952"/>
          <a:stretch>
            <a:fillRect/>
          </a:stretch>
        </p:blipFill>
        <p:spPr bwMode="auto">
          <a:xfrm>
            <a:off x="5651500" y="3141663"/>
            <a:ext cx="3024188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414" name="Text Box 121"/>
          <p:cNvSpPr txBox="1">
            <a:spLocks noChangeArrowheads="1"/>
          </p:cNvSpPr>
          <p:nvPr/>
        </p:nvSpPr>
        <p:spPr bwMode="auto">
          <a:xfrm>
            <a:off x="5291138" y="2924175"/>
            <a:ext cx="171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FF00FF"/>
                </a:solidFill>
              </a:rPr>
              <a:t>Initial State</a:t>
            </a:r>
          </a:p>
        </p:txBody>
      </p:sp>
      <p:sp>
        <p:nvSpPr>
          <p:cNvPr id="101415" name="AutoShape 124"/>
          <p:cNvSpPr>
            <a:spLocks noChangeArrowheads="1"/>
          </p:cNvSpPr>
          <p:nvPr/>
        </p:nvSpPr>
        <p:spPr bwMode="auto">
          <a:xfrm flipH="1">
            <a:off x="6731000" y="3068638"/>
            <a:ext cx="1176338" cy="163512"/>
          </a:xfrm>
          <a:prstGeom prst="curvedDownArrow">
            <a:avLst>
              <a:gd name="adj1" fmla="val 143884"/>
              <a:gd name="adj2" fmla="val 287768"/>
              <a:gd name="adj3" fmla="val 33333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lIns="100796" tIns="50398" rIns="100796" bIns="50398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1416" name="Text Box 128"/>
          <p:cNvSpPr txBox="1">
            <a:spLocks noChangeArrowheads="1"/>
          </p:cNvSpPr>
          <p:nvPr/>
        </p:nvSpPr>
        <p:spPr bwMode="auto">
          <a:xfrm>
            <a:off x="6732588" y="3141663"/>
            <a:ext cx="117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>
                <a:solidFill>
                  <a:srgbClr val="0000CC"/>
                </a:solidFill>
              </a:rPr>
              <a:t>t</a:t>
            </a:r>
            <a:r>
              <a:rPr lang="en-US" altLang="zh-TW" sz="1600">
                <a:solidFill>
                  <a:srgbClr val="0000CC"/>
                </a:solidFill>
              </a:rPr>
              <a:t>f</a:t>
            </a:r>
          </a:p>
        </p:txBody>
      </p:sp>
      <p:sp>
        <p:nvSpPr>
          <p:cNvPr id="101417" name="Text Box 40"/>
          <p:cNvSpPr txBox="1">
            <a:spLocks noChangeArrowheads="1"/>
          </p:cNvSpPr>
          <p:nvPr/>
        </p:nvSpPr>
        <p:spPr bwMode="auto">
          <a:xfrm>
            <a:off x="6804025" y="4724400"/>
            <a:ext cx="712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>
                <a:solidFill>
                  <a:srgbClr val="009900"/>
                </a:solidFill>
              </a:rPr>
              <a:t>t</a:t>
            </a:r>
            <a:r>
              <a:rPr lang="en-US" altLang="zh-TW" sz="1600">
                <a:solidFill>
                  <a:srgbClr val="009900"/>
                </a:solidFill>
              </a:rPr>
              <a:t>r</a:t>
            </a:r>
          </a:p>
        </p:txBody>
      </p:sp>
      <p:sp>
        <p:nvSpPr>
          <p:cNvPr id="101418" name="AutoShape 126"/>
          <p:cNvSpPr>
            <a:spLocks noChangeArrowheads="1"/>
          </p:cNvSpPr>
          <p:nvPr/>
        </p:nvSpPr>
        <p:spPr bwMode="auto">
          <a:xfrm flipV="1">
            <a:off x="6659563" y="5157788"/>
            <a:ext cx="1176337" cy="163512"/>
          </a:xfrm>
          <a:prstGeom prst="curvedDownArrow">
            <a:avLst>
              <a:gd name="adj1" fmla="val 143884"/>
              <a:gd name="adj2" fmla="val 287768"/>
              <a:gd name="adj3" fmla="val 33333"/>
            </a:avLst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rot="10800000" wrap="none" lIns="100796" tIns="50398" rIns="100796" bIns="50398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90138" name="Text Box 26"/>
          <p:cNvSpPr txBox="1">
            <a:spLocks noChangeArrowheads="1"/>
          </p:cNvSpPr>
          <p:nvPr/>
        </p:nvSpPr>
        <p:spPr bwMode="auto">
          <a:xfrm>
            <a:off x="1431925" y="750888"/>
            <a:ext cx="3454400" cy="355600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ECB (Parallel Aligned)</a:t>
            </a:r>
          </a:p>
        </p:txBody>
      </p:sp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435600" y="755650"/>
            <a:ext cx="3263900" cy="355600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TN</a:t>
            </a:r>
          </a:p>
        </p:txBody>
      </p:sp>
      <p:sp>
        <p:nvSpPr>
          <p:cNvPr id="101421" name="Text Box 139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1881188" y="0"/>
            <a:ext cx="5570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</a:rPr>
              <a:t>Comparison of Response Time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64AD0FEE-8361-48B0-A3C0-EB1CEB17F47D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104495" name="Rectangle 47"/>
          <p:cNvSpPr>
            <a:spLocks noChangeArrowheads="1"/>
          </p:cNvSpPr>
          <p:nvPr/>
        </p:nvSpPr>
        <p:spPr bwMode="auto">
          <a:xfrm>
            <a:off x="7740650" y="6092825"/>
            <a:ext cx="1152525" cy="5048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04450" name="Group 2"/>
          <p:cNvGraphicFramePr>
            <a:graphicFrameLocks noGrp="1"/>
          </p:cNvGraphicFramePr>
          <p:nvPr>
            <p:ph sz="half" idx="4294967295"/>
          </p:nvPr>
        </p:nvGraphicFramePr>
        <p:xfrm>
          <a:off x="88900" y="587375"/>
          <a:ext cx="8916988" cy="6092825"/>
        </p:xfrm>
        <a:graphic>
          <a:graphicData uri="http://schemas.openxmlformats.org/drawingml/2006/table">
            <a:tbl>
              <a:tblPr/>
              <a:tblGrid>
                <a:gridCol w="1177925"/>
                <a:gridCol w="3895725"/>
                <a:gridCol w="3843338"/>
              </a:tblGrid>
              <a:tr h="681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26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Response Time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41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LC Operation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049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Definition</a:t>
                      </a: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4471" name="Object 24"/>
          <p:cNvGraphicFramePr>
            <a:graphicFrameLocks noChangeAspect="1"/>
          </p:cNvGraphicFramePr>
          <p:nvPr/>
        </p:nvGraphicFramePr>
        <p:xfrm>
          <a:off x="5224463" y="1179513"/>
          <a:ext cx="342106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96" name="方程式" r:id="rId4" imgW="2387520" imgH="469800" progId="Equation.3">
                  <p:embed/>
                </p:oleObj>
              </mc:Choice>
              <mc:Fallback>
                <p:oleObj name="方程式" r:id="rId4" imgW="2387520" imgH="4698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1179513"/>
                        <a:ext cx="342106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72" name="Object 25"/>
          <p:cNvGraphicFramePr>
            <a:graphicFrameLocks noChangeAspect="1"/>
          </p:cNvGraphicFramePr>
          <p:nvPr/>
        </p:nvGraphicFramePr>
        <p:xfrm>
          <a:off x="1385888" y="1196975"/>
          <a:ext cx="340042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97" name="方程式" r:id="rId6" imgW="2374560" imgH="469800" progId="Equation.3">
                  <p:embed/>
                </p:oleObj>
              </mc:Choice>
              <mc:Fallback>
                <p:oleObj name="方程式" r:id="rId6" imgW="2374560" imgH="4698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1196975"/>
                        <a:ext cx="340042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73" name="Text Box 40"/>
          <p:cNvSpPr txBox="1">
            <a:spLocks noChangeArrowheads="1"/>
          </p:cNvSpPr>
          <p:nvPr/>
        </p:nvSpPr>
        <p:spPr bwMode="auto">
          <a:xfrm>
            <a:off x="1763713" y="4365625"/>
            <a:ext cx="71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>
                <a:solidFill>
                  <a:srgbClr val="009900"/>
                </a:solidFill>
              </a:rPr>
              <a:t>t</a:t>
            </a:r>
            <a:r>
              <a:rPr lang="en-US" altLang="zh-TW" sz="1600">
                <a:solidFill>
                  <a:srgbClr val="009900"/>
                </a:solidFill>
              </a:rPr>
              <a:t>r</a:t>
            </a:r>
          </a:p>
        </p:txBody>
      </p:sp>
      <p:sp>
        <p:nvSpPr>
          <p:cNvPr id="104474" name="Text Box 121"/>
          <p:cNvSpPr txBox="1">
            <a:spLocks noChangeArrowheads="1"/>
          </p:cNvSpPr>
          <p:nvPr/>
        </p:nvSpPr>
        <p:spPr bwMode="auto">
          <a:xfrm>
            <a:off x="1042988" y="2060575"/>
            <a:ext cx="171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FF00FF"/>
                </a:solidFill>
              </a:rPr>
              <a:t>Initial State</a:t>
            </a:r>
          </a:p>
        </p:txBody>
      </p:sp>
      <p:sp>
        <p:nvSpPr>
          <p:cNvPr id="104475" name="Text Box 122"/>
          <p:cNvSpPr txBox="1">
            <a:spLocks noChangeArrowheads="1"/>
          </p:cNvSpPr>
          <p:nvPr/>
        </p:nvSpPr>
        <p:spPr bwMode="auto">
          <a:xfrm>
            <a:off x="5106988" y="2006600"/>
            <a:ext cx="171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b="0">
                <a:solidFill>
                  <a:srgbClr val="FF00FF"/>
                </a:solidFill>
              </a:rPr>
              <a:t>Initial State</a:t>
            </a:r>
          </a:p>
        </p:txBody>
      </p:sp>
      <p:sp>
        <p:nvSpPr>
          <p:cNvPr id="104476" name="AutoShape 123"/>
          <p:cNvSpPr>
            <a:spLocks noChangeArrowheads="1"/>
          </p:cNvSpPr>
          <p:nvPr/>
        </p:nvSpPr>
        <p:spPr bwMode="auto">
          <a:xfrm>
            <a:off x="6526213" y="2268538"/>
            <a:ext cx="1176337" cy="163512"/>
          </a:xfrm>
          <a:prstGeom prst="curvedDownArrow">
            <a:avLst>
              <a:gd name="adj1" fmla="val 143884"/>
              <a:gd name="adj2" fmla="val 287768"/>
              <a:gd name="adj3" fmla="val 33333"/>
            </a:avLst>
          </a:prstGeom>
          <a:gradFill rotWithShape="0">
            <a:gsLst>
              <a:gs pos="0">
                <a:srgbClr val="33CC33"/>
              </a:gs>
              <a:gs pos="50000">
                <a:srgbClr val="008000"/>
              </a:gs>
              <a:gs pos="100000">
                <a:srgbClr val="33CC33"/>
              </a:gs>
            </a:gsLst>
            <a:lin ang="5400000" scaled="1"/>
          </a:gradFill>
          <a:ln w="25400">
            <a:solidFill>
              <a:srgbClr val="336600"/>
            </a:solidFill>
            <a:miter lim="800000"/>
            <a:headEnd/>
            <a:tailEnd type="none" w="lg" len="lg"/>
          </a:ln>
        </p:spPr>
        <p:txBody>
          <a:bodyPr wrap="none" lIns="100796" tIns="50398" rIns="100796" bIns="50398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4477" name="AutoShape 124"/>
          <p:cNvSpPr>
            <a:spLocks noChangeArrowheads="1"/>
          </p:cNvSpPr>
          <p:nvPr/>
        </p:nvSpPr>
        <p:spPr bwMode="auto">
          <a:xfrm flipH="1">
            <a:off x="2541588" y="2232025"/>
            <a:ext cx="1176337" cy="163513"/>
          </a:xfrm>
          <a:prstGeom prst="curvedDownArrow">
            <a:avLst>
              <a:gd name="adj1" fmla="val 143883"/>
              <a:gd name="adj2" fmla="val 287766"/>
              <a:gd name="adj3" fmla="val 33333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lIns="100796" tIns="50398" rIns="100796" bIns="50398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4478" name="AutoShape 125"/>
          <p:cNvSpPr>
            <a:spLocks noChangeArrowheads="1"/>
          </p:cNvSpPr>
          <p:nvPr/>
        </p:nvSpPr>
        <p:spPr bwMode="auto">
          <a:xfrm flipH="1" flipV="1">
            <a:off x="6454775" y="4621213"/>
            <a:ext cx="1176338" cy="163512"/>
          </a:xfrm>
          <a:prstGeom prst="curvedDownArrow">
            <a:avLst>
              <a:gd name="adj1" fmla="val 143884"/>
              <a:gd name="adj2" fmla="val 287768"/>
              <a:gd name="adj3" fmla="val 33333"/>
            </a:avLst>
          </a:prstGeom>
          <a:gradFill rotWithShape="0">
            <a:gsLst>
              <a:gs pos="0">
                <a:srgbClr val="3366FF"/>
              </a:gs>
              <a:gs pos="50000">
                <a:srgbClr val="3333FF"/>
              </a:gs>
              <a:gs pos="100000">
                <a:srgbClr val="3366FF"/>
              </a:gs>
            </a:gsLst>
            <a:lin ang="5400000" scaled="1"/>
          </a:gradFill>
          <a:ln w="25400">
            <a:solidFill>
              <a:srgbClr val="0000CC"/>
            </a:solidFill>
            <a:miter lim="800000"/>
            <a:headEnd/>
            <a:tailEnd type="none" w="lg" len="lg"/>
          </a:ln>
        </p:spPr>
        <p:txBody>
          <a:bodyPr wrap="none" lIns="100796" tIns="50398" rIns="100796" bIns="50398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4479" name="AutoShape 126"/>
          <p:cNvSpPr>
            <a:spLocks noChangeArrowheads="1"/>
          </p:cNvSpPr>
          <p:nvPr/>
        </p:nvSpPr>
        <p:spPr bwMode="auto">
          <a:xfrm flipV="1">
            <a:off x="2484438" y="4581525"/>
            <a:ext cx="1176337" cy="163513"/>
          </a:xfrm>
          <a:prstGeom prst="curvedDownArrow">
            <a:avLst>
              <a:gd name="adj1" fmla="val 143883"/>
              <a:gd name="adj2" fmla="val 287766"/>
              <a:gd name="adj3" fmla="val 33333"/>
            </a:avLst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rot="10800000" wrap="none" lIns="100796" tIns="50398" rIns="100796" bIns="50398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04480" name="Text Box 127"/>
          <p:cNvSpPr txBox="1">
            <a:spLocks noChangeArrowheads="1"/>
          </p:cNvSpPr>
          <p:nvPr/>
        </p:nvSpPr>
        <p:spPr bwMode="auto">
          <a:xfrm>
            <a:off x="7277100" y="1920875"/>
            <a:ext cx="712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>
                <a:solidFill>
                  <a:srgbClr val="009900"/>
                </a:solidFill>
              </a:rPr>
              <a:t>t</a:t>
            </a:r>
            <a:r>
              <a:rPr lang="en-US" altLang="zh-TW" sz="1600">
                <a:solidFill>
                  <a:srgbClr val="009900"/>
                </a:solidFill>
              </a:rPr>
              <a:t>r</a:t>
            </a:r>
          </a:p>
        </p:txBody>
      </p:sp>
      <p:sp>
        <p:nvSpPr>
          <p:cNvPr id="104481" name="Text Box 128"/>
          <p:cNvSpPr txBox="1">
            <a:spLocks noChangeArrowheads="1"/>
          </p:cNvSpPr>
          <p:nvPr/>
        </p:nvSpPr>
        <p:spPr bwMode="auto">
          <a:xfrm>
            <a:off x="3419475" y="1989138"/>
            <a:ext cx="117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>
                <a:solidFill>
                  <a:srgbClr val="0000CC"/>
                </a:solidFill>
              </a:rPr>
              <a:t>t</a:t>
            </a:r>
            <a:r>
              <a:rPr lang="en-US" altLang="zh-TW" sz="1600">
                <a:solidFill>
                  <a:srgbClr val="0000CC"/>
                </a:solidFill>
              </a:rPr>
              <a:t>f</a:t>
            </a:r>
          </a:p>
        </p:txBody>
      </p:sp>
      <p:sp>
        <p:nvSpPr>
          <p:cNvPr id="104482" name="Text Box 129"/>
          <p:cNvSpPr txBox="1">
            <a:spLocks noChangeArrowheads="1"/>
          </p:cNvSpPr>
          <p:nvPr/>
        </p:nvSpPr>
        <p:spPr bwMode="auto">
          <a:xfrm>
            <a:off x="7380288" y="4365625"/>
            <a:ext cx="1176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 sz="2400">
                <a:solidFill>
                  <a:srgbClr val="0000CC"/>
                </a:solidFill>
              </a:rPr>
              <a:t>t</a:t>
            </a:r>
            <a:r>
              <a:rPr lang="en-US" altLang="zh-TW" sz="1600">
                <a:solidFill>
                  <a:srgbClr val="0000CC"/>
                </a:solidFill>
              </a:rPr>
              <a:t>f</a:t>
            </a:r>
          </a:p>
        </p:txBody>
      </p:sp>
      <p:graphicFrame>
        <p:nvGraphicFramePr>
          <p:cNvPr id="104483" name="Object 130"/>
          <p:cNvGraphicFramePr>
            <a:graphicFrameLocks noChangeAspect="1"/>
          </p:cNvGraphicFramePr>
          <p:nvPr/>
        </p:nvGraphicFramePr>
        <p:xfrm>
          <a:off x="3870325" y="4962525"/>
          <a:ext cx="4986338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98" name="Visio" r:id="rId8" imgW="5190721" imgH="2034563" progId="Visio.Drawing.6">
                  <p:embed/>
                </p:oleObj>
              </mc:Choice>
              <mc:Fallback>
                <p:oleObj name="Visio" r:id="rId8" imgW="5190721" imgH="2034563" progId="Visio.Drawing.6">
                  <p:embed/>
                  <p:pic>
                    <p:nvPicPr>
                      <p:cNvPr id="0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4962525"/>
                        <a:ext cx="4986338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84" name="Rectangle 131"/>
          <p:cNvSpPr>
            <a:spLocks noChangeArrowheads="1"/>
          </p:cNvSpPr>
          <p:nvPr/>
        </p:nvSpPr>
        <p:spPr bwMode="auto">
          <a:xfrm>
            <a:off x="4589463" y="6326188"/>
            <a:ext cx="665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 b="0">
                <a:solidFill>
                  <a:schemeClr val="accent2"/>
                </a:solidFill>
                <a:latin typeface="Times New Roman" panose="02020603050405020304" pitchFamily="18" charset="0"/>
              </a:rPr>
              <a:t>splay </a:t>
            </a:r>
          </a:p>
        </p:txBody>
      </p:sp>
      <p:sp>
        <p:nvSpPr>
          <p:cNvPr id="104485" name="Rectangle 132"/>
          <p:cNvSpPr>
            <a:spLocks noChangeArrowheads="1"/>
          </p:cNvSpPr>
          <p:nvPr/>
        </p:nvSpPr>
        <p:spPr bwMode="auto">
          <a:xfrm>
            <a:off x="6481763" y="6340475"/>
            <a:ext cx="631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 b="0">
                <a:solidFill>
                  <a:schemeClr val="accent2"/>
                </a:solidFill>
                <a:latin typeface="Times New Roman" panose="02020603050405020304" pitchFamily="18" charset="0"/>
              </a:rPr>
              <a:t>twist </a:t>
            </a:r>
          </a:p>
        </p:txBody>
      </p:sp>
      <p:sp>
        <p:nvSpPr>
          <p:cNvPr id="104486" name="Rectangle 133"/>
          <p:cNvSpPr>
            <a:spLocks noChangeArrowheads="1"/>
          </p:cNvSpPr>
          <p:nvPr/>
        </p:nvSpPr>
        <p:spPr bwMode="auto">
          <a:xfrm>
            <a:off x="8274050" y="6350000"/>
            <a:ext cx="630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 b="0">
                <a:solidFill>
                  <a:schemeClr val="accent2"/>
                </a:solidFill>
                <a:latin typeface="Times New Roman" panose="02020603050405020304" pitchFamily="18" charset="0"/>
              </a:rPr>
              <a:t>bend </a:t>
            </a:r>
          </a:p>
        </p:txBody>
      </p:sp>
      <p:sp>
        <p:nvSpPr>
          <p:cNvPr id="104487" name="Rectangle 134"/>
          <p:cNvSpPr>
            <a:spLocks noChangeArrowheads="1"/>
          </p:cNvSpPr>
          <p:nvPr/>
        </p:nvSpPr>
        <p:spPr bwMode="auto">
          <a:xfrm>
            <a:off x="1346200" y="5046663"/>
            <a:ext cx="301783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lIns="100796" tIns="50398" rIns="100796" bIns="50398">
            <a:spAutoFit/>
          </a:bodyPr>
          <a:lstStyle>
            <a:lvl1pPr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100806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kumimoji="0" lang="zh-TW" altLang="en-US" sz="1400">
                <a:solidFill>
                  <a:schemeClr val="accent2"/>
                </a:solidFill>
                <a:ea typeface="標楷體" panose="03000509000000000000" pitchFamily="65" charset="-120"/>
              </a:rPr>
              <a:t>受外力而變形的型態分為三種</a:t>
            </a: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︰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  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1. </a:t>
            </a:r>
            <a:r>
              <a:rPr kumimoji="0" lang="zh-TW" altLang="en-US" sz="1400">
                <a:solidFill>
                  <a:schemeClr val="accent2"/>
                </a:solidFill>
                <a:ea typeface="標楷體" panose="03000509000000000000" pitchFamily="65" charset="-120"/>
              </a:rPr>
              <a:t>受外力擴張為</a:t>
            </a: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splay (K11)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                                                             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2. </a:t>
            </a:r>
            <a:r>
              <a:rPr kumimoji="0" lang="zh-TW" altLang="en-US" sz="1400">
                <a:solidFill>
                  <a:schemeClr val="accent2"/>
                </a:solidFill>
                <a:ea typeface="標楷體" panose="03000509000000000000" pitchFamily="65" charset="-120"/>
              </a:rPr>
              <a:t>扭轉狀態的</a:t>
            </a: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twist (K22)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                                                             </a:t>
            </a:r>
          </a:p>
          <a:p>
            <a:pPr eaLnBrk="1" hangingPunct="1">
              <a:lnSpc>
                <a:spcPct val="70000"/>
              </a:lnSpc>
            </a:pP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3. </a:t>
            </a:r>
            <a:r>
              <a:rPr kumimoji="0" lang="zh-TW" altLang="en-US" sz="1400">
                <a:solidFill>
                  <a:schemeClr val="accent2"/>
                </a:solidFill>
                <a:ea typeface="標楷體" panose="03000509000000000000" pitchFamily="65" charset="-120"/>
              </a:rPr>
              <a:t>彎曲狀態的</a:t>
            </a:r>
            <a:r>
              <a:rPr kumimoji="0" lang="en-US" altLang="zh-TW" sz="1400">
                <a:solidFill>
                  <a:schemeClr val="accent2"/>
                </a:solidFill>
                <a:ea typeface="標楷體" panose="03000509000000000000" pitchFamily="65" charset="-120"/>
              </a:rPr>
              <a:t>bend (K33)</a:t>
            </a:r>
          </a:p>
        </p:txBody>
      </p:sp>
      <p:pic>
        <p:nvPicPr>
          <p:cNvPr id="104488" name="Picture 13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492375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89" name="Picture 13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492375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90" name="Picture 13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636838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91" name="Picture 13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2565400"/>
            <a:ext cx="12573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92" name="Text Box 139">
            <a:hlinkClick r:id="rId14" action="ppaction://hlinksldjump"/>
          </p:cNvPr>
          <p:cNvSpPr txBox="1">
            <a:spLocks noChangeArrowheads="1"/>
          </p:cNvSpPr>
          <p:nvPr/>
        </p:nvSpPr>
        <p:spPr bwMode="auto">
          <a:xfrm>
            <a:off x="1881188" y="0"/>
            <a:ext cx="5570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</a:rPr>
              <a:t>Comparison of Response Time</a:t>
            </a:r>
          </a:p>
        </p:txBody>
      </p:sp>
      <p:sp>
        <p:nvSpPr>
          <p:cNvPr id="90138" name="Text Box 26"/>
          <p:cNvSpPr txBox="1">
            <a:spLocks noChangeArrowheads="1"/>
          </p:cNvSpPr>
          <p:nvPr/>
        </p:nvSpPr>
        <p:spPr bwMode="auto">
          <a:xfrm>
            <a:off x="1476375" y="620713"/>
            <a:ext cx="3454400" cy="600075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Homogeneous Cell                        (Parallel Aligned)</a:t>
            </a:r>
          </a:p>
        </p:txBody>
      </p:sp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364163" y="620713"/>
            <a:ext cx="3263900" cy="600075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Homeotropic Cell                 (Vertical Aligned)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AED86F0B-5663-4DB1-9D8C-82D00F3B2478}" type="slidenum">
              <a:rPr lang="en-US" altLang="zh-TW"/>
              <a:pPr/>
              <a:t>29</a:t>
            </a:fld>
            <a:endParaRPr lang="en-US" altLang="zh-TW"/>
          </a:p>
        </p:txBody>
      </p:sp>
      <p:pic>
        <p:nvPicPr>
          <p:cNvPr id="112642" name="Picture 2" descr="1-ASV6270_CIE1931_Tsweep-Psweep(rubb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4789488"/>
            <a:ext cx="2308225" cy="1800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3" name="Picture 3" descr="1-ASV6270_CIE1931_Tsweep-Psweep(non-rubb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75" y="4806950"/>
            <a:ext cx="2308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44" name="Rectangle 4"/>
          <p:cNvSpPr>
            <a:spLocks noChangeArrowheads="1"/>
          </p:cNvSpPr>
          <p:nvPr>
            <p:ph type="title"/>
          </p:nvPr>
        </p:nvSpPr>
        <p:spPr bwMode="auto">
          <a:xfrm>
            <a:off x="1985963" y="60325"/>
            <a:ext cx="6664325" cy="5635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TW" sz="2800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Notion of Multi-Domain</a:t>
            </a:r>
          </a:p>
        </p:txBody>
      </p:sp>
      <p:graphicFrame>
        <p:nvGraphicFramePr>
          <p:cNvPr id="112645" name="Group 5"/>
          <p:cNvGraphicFramePr>
            <a:graphicFrameLocks noGrp="1"/>
          </p:cNvGraphicFramePr>
          <p:nvPr/>
        </p:nvGraphicFramePr>
        <p:xfrm>
          <a:off x="217488" y="568325"/>
          <a:ext cx="8801100" cy="6175375"/>
        </p:xfrm>
        <a:graphic>
          <a:graphicData uri="http://schemas.openxmlformats.org/drawingml/2006/table">
            <a:tbl>
              <a:tblPr/>
              <a:tblGrid>
                <a:gridCol w="4330700"/>
                <a:gridCol w="4470400"/>
              </a:tblGrid>
              <a:tr h="6127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1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8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2659" name="Text Box 19"/>
          <p:cNvSpPr txBox="1">
            <a:spLocks noChangeArrowheads="1"/>
          </p:cNvSpPr>
          <p:nvPr/>
        </p:nvSpPr>
        <p:spPr bwMode="auto">
          <a:xfrm>
            <a:off x="3062288" y="1716088"/>
            <a:ext cx="2932112" cy="13303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多</a:t>
            </a:r>
            <a:r>
              <a:rPr lang="en-US" altLang="zh-TW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Domain</a:t>
            </a:r>
            <a:r>
              <a:rPr lang="zh-TW" altLang="en-US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設計可減少隨視角改變而造成亮度的變化</a:t>
            </a:r>
            <a:r>
              <a:rPr lang="en-US" altLang="zh-TW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達成無灰階反轉及較低的</a:t>
            </a:r>
            <a:r>
              <a:rPr lang="en-US" altLang="zh-TW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color dispersion</a:t>
            </a:r>
          </a:p>
        </p:txBody>
      </p:sp>
      <p:pic>
        <p:nvPicPr>
          <p:cNvPr id="112660" name="Picture 20" descr="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23861">
            <a:off x="2366963" y="2943225"/>
            <a:ext cx="363537" cy="4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1" name="Picture 21" descr="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2483">
            <a:off x="1062038" y="2984500"/>
            <a:ext cx="474662" cy="39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2" name="Picture 22" descr="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3227388"/>
            <a:ext cx="439737" cy="3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63" name="Oval 23"/>
          <p:cNvSpPr>
            <a:spLocks noChangeAspect="1" noChangeArrowheads="1"/>
          </p:cNvSpPr>
          <p:nvPr/>
        </p:nvSpPr>
        <p:spPr bwMode="auto">
          <a:xfrm>
            <a:off x="2212975" y="1830388"/>
            <a:ext cx="123825" cy="134937"/>
          </a:xfrm>
          <a:prstGeom prst="ellipse">
            <a:avLst/>
          </a:prstGeom>
          <a:gradFill rotWithShape="1">
            <a:gsLst>
              <a:gs pos="0">
                <a:srgbClr val="C0C0C0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64" name="Oval 24"/>
          <p:cNvSpPr>
            <a:spLocks noChangeAspect="1" noChangeArrowheads="1"/>
          </p:cNvSpPr>
          <p:nvPr/>
        </p:nvSpPr>
        <p:spPr bwMode="auto">
          <a:xfrm>
            <a:off x="2216150" y="2111375"/>
            <a:ext cx="123825" cy="133350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65" name="Oval 25"/>
          <p:cNvSpPr>
            <a:spLocks noChangeAspect="1" noChangeArrowheads="1"/>
          </p:cNvSpPr>
          <p:nvPr/>
        </p:nvSpPr>
        <p:spPr bwMode="auto">
          <a:xfrm>
            <a:off x="2214563" y="2397125"/>
            <a:ext cx="123825" cy="134938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66" name="Oval 26"/>
          <p:cNvSpPr>
            <a:spLocks noChangeAspect="1" noChangeArrowheads="1"/>
          </p:cNvSpPr>
          <p:nvPr/>
        </p:nvSpPr>
        <p:spPr bwMode="auto">
          <a:xfrm>
            <a:off x="2211388" y="1549400"/>
            <a:ext cx="123825" cy="134938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67" name="Rectangle 27"/>
          <p:cNvSpPr>
            <a:spLocks noChangeArrowheads="1"/>
          </p:cNvSpPr>
          <p:nvPr/>
        </p:nvSpPr>
        <p:spPr bwMode="auto">
          <a:xfrm>
            <a:off x="1266825" y="1284288"/>
            <a:ext cx="1366838" cy="101600"/>
          </a:xfrm>
          <a:prstGeom prst="rect">
            <a:avLst/>
          </a:prstGeom>
          <a:solidFill>
            <a:srgbClr val="CC99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68" name="Rectangle 28"/>
          <p:cNvSpPr>
            <a:spLocks noChangeArrowheads="1"/>
          </p:cNvSpPr>
          <p:nvPr/>
        </p:nvSpPr>
        <p:spPr bwMode="auto">
          <a:xfrm>
            <a:off x="1274763" y="2576513"/>
            <a:ext cx="1366837" cy="101600"/>
          </a:xfrm>
          <a:prstGeom prst="rect">
            <a:avLst/>
          </a:prstGeom>
          <a:solidFill>
            <a:srgbClr val="CC99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69" name="Line 29"/>
          <p:cNvSpPr>
            <a:spLocks noChangeShapeType="1"/>
          </p:cNvSpPr>
          <p:nvPr/>
        </p:nvSpPr>
        <p:spPr bwMode="auto">
          <a:xfrm>
            <a:off x="1368425" y="1330325"/>
            <a:ext cx="116681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12670" name="AutoShape 30"/>
          <p:cNvSpPr>
            <a:spLocks noChangeArrowheads="1"/>
          </p:cNvSpPr>
          <p:nvPr/>
        </p:nvSpPr>
        <p:spPr bwMode="auto">
          <a:xfrm>
            <a:off x="1539875" y="2579688"/>
            <a:ext cx="103188" cy="101600"/>
          </a:xfrm>
          <a:prstGeom prst="flowChartSummingJunction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71" name="AutoShape 31"/>
          <p:cNvSpPr>
            <a:spLocks noChangeArrowheads="1"/>
          </p:cNvSpPr>
          <p:nvPr/>
        </p:nvSpPr>
        <p:spPr bwMode="auto">
          <a:xfrm>
            <a:off x="2152650" y="2587625"/>
            <a:ext cx="103188" cy="101600"/>
          </a:xfrm>
          <a:prstGeom prst="flowChartSummingJunction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72" name="Oval 32"/>
          <p:cNvSpPr>
            <a:spLocks noChangeAspect="1" noChangeArrowheads="1"/>
          </p:cNvSpPr>
          <p:nvPr/>
        </p:nvSpPr>
        <p:spPr bwMode="auto">
          <a:xfrm>
            <a:off x="1624013" y="1828800"/>
            <a:ext cx="123825" cy="134938"/>
          </a:xfrm>
          <a:prstGeom prst="ellipse">
            <a:avLst/>
          </a:prstGeom>
          <a:gradFill rotWithShape="1">
            <a:gsLst>
              <a:gs pos="0">
                <a:srgbClr val="C0C0C0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73" name="Oval 33"/>
          <p:cNvSpPr>
            <a:spLocks noChangeAspect="1" noChangeArrowheads="1"/>
          </p:cNvSpPr>
          <p:nvPr/>
        </p:nvSpPr>
        <p:spPr bwMode="auto">
          <a:xfrm>
            <a:off x="1627188" y="2109788"/>
            <a:ext cx="123825" cy="134937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74" name="Oval 34"/>
          <p:cNvSpPr>
            <a:spLocks noChangeAspect="1" noChangeArrowheads="1"/>
          </p:cNvSpPr>
          <p:nvPr/>
        </p:nvSpPr>
        <p:spPr bwMode="auto">
          <a:xfrm>
            <a:off x="1625600" y="2395538"/>
            <a:ext cx="123825" cy="134937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75" name="Oval 35"/>
          <p:cNvSpPr>
            <a:spLocks noChangeAspect="1" noChangeArrowheads="1"/>
          </p:cNvSpPr>
          <p:nvPr/>
        </p:nvSpPr>
        <p:spPr bwMode="auto">
          <a:xfrm>
            <a:off x="1622425" y="1547813"/>
            <a:ext cx="123825" cy="134937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76" name="Line 36"/>
          <p:cNvSpPr>
            <a:spLocks noChangeShapeType="1"/>
          </p:cNvSpPr>
          <p:nvPr/>
        </p:nvSpPr>
        <p:spPr bwMode="auto">
          <a:xfrm flipV="1">
            <a:off x="1919288" y="2849563"/>
            <a:ext cx="0" cy="3492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12677" name="Line 37"/>
          <p:cNvSpPr>
            <a:spLocks noChangeShapeType="1"/>
          </p:cNvSpPr>
          <p:nvPr/>
        </p:nvSpPr>
        <p:spPr bwMode="auto">
          <a:xfrm rot="2700000" flipV="1">
            <a:off x="1528763" y="2713038"/>
            <a:ext cx="0" cy="3492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12678" name="Line 38"/>
          <p:cNvSpPr>
            <a:spLocks noChangeShapeType="1"/>
          </p:cNvSpPr>
          <p:nvPr/>
        </p:nvSpPr>
        <p:spPr bwMode="auto">
          <a:xfrm rot="18900000" flipV="1">
            <a:off x="2314576" y="2719387"/>
            <a:ext cx="0" cy="352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12679" name="Rectangle 39"/>
          <p:cNvSpPr>
            <a:spLocks noChangeAspect="1" noChangeArrowheads="1"/>
          </p:cNvSpPr>
          <p:nvPr/>
        </p:nvSpPr>
        <p:spPr bwMode="auto">
          <a:xfrm>
            <a:off x="1092200" y="3616325"/>
            <a:ext cx="360363" cy="360363"/>
          </a:xfrm>
          <a:prstGeom prst="rect">
            <a:avLst/>
          </a:prstGeom>
          <a:solidFill>
            <a:srgbClr val="EAEAEA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80" name="Rectangle 40"/>
          <p:cNvSpPr>
            <a:spLocks noChangeAspect="1" noChangeArrowheads="1"/>
          </p:cNvSpPr>
          <p:nvPr/>
        </p:nvSpPr>
        <p:spPr bwMode="auto">
          <a:xfrm>
            <a:off x="1727200" y="3616325"/>
            <a:ext cx="360363" cy="360363"/>
          </a:xfrm>
          <a:prstGeom prst="rect">
            <a:avLst/>
          </a:prstGeom>
          <a:solidFill>
            <a:srgbClr val="5F5F5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81" name="Rectangle 41"/>
          <p:cNvSpPr>
            <a:spLocks noChangeAspect="1" noChangeArrowheads="1"/>
          </p:cNvSpPr>
          <p:nvPr/>
        </p:nvSpPr>
        <p:spPr bwMode="auto">
          <a:xfrm>
            <a:off x="2387600" y="3616325"/>
            <a:ext cx="360363" cy="360363"/>
          </a:xfrm>
          <a:prstGeom prst="rect">
            <a:avLst/>
          </a:prstGeom>
          <a:solidFill>
            <a:srgbClr val="11111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82" name="Oval 42"/>
          <p:cNvSpPr>
            <a:spLocks noChangeAspect="1" noChangeArrowheads="1"/>
          </p:cNvSpPr>
          <p:nvPr/>
        </p:nvSpPr>
        <p:spPr bwMode="auto">
          <a:xfrm>
            <a:off x="6584950" y="1836738"/>
            <a:ext cx="125413" cy="131762"/>
          </a:xfrm>
          <a:prstGeom prst="ellipse">
            <a:avLst/>
          </a:prstGeom>
          <a:gradFill rotWithShape="1">
            <a:gsLst>
              <a:gs pos="0">
                <a:srgbClr val="C0C0C0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1200000" lon="3000000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83" name="Oval 43"/>
          <p:cNvSpPr>
            <a:spLocks noChangeAspect="1" noChangeArrowheads="1"/>
          </p:cNvSpPr>
          <p:nvPr/>
        </p:nvSpPr>
        <p:spPr bwMode="auto">
          <a:xfrm>
            <a:off x="6588125" y="2111375"/>
            <a:ext cx="125413" cy="133350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1200000" lon="3000000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84" name="Oval 44"/>
          <p:cNvSpPr>
            <a:spLocks noChangeAspect="1" noChangeArrowheads="1"/>
          </p:cNvSpPr>
          <p:nvPr/>
        </p:nvSpPr>
        <p:spPr bwMode="auto">
          <a:xfrm>
            <a:off x="6586538" y="2392363"/>
            <a:ext cx="125412" cy="133350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1200000" lon="3000000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85" name="Oval 45"/>
          <p:cNvSpPr>
            <a:spLocks noChangeAspect="1" noChangeArrowheads="1"/>
          </p:cNvSpPr>
          <p:nvPr/>
        </p:nvSpPr>
        <p:spPr bwMode="auto">
          <a:xfrm>
            <a:off x="6583363" y="1560513"/>
            <a:ext cx="125412" cy="131762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1200000" lon="3000000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86" name="Oval 46"/>
          <p:cNvSpPr>
            <a:spLocks noChangeAspect="1" noChangeArrowheads="1"/>
          </p:cNvSpPr>
          <p:nvPr/>
        </p:nvSpPr>
        <p:spPr bwMode="auto">
          <a:xfrm>
            <a:off x="7342188" y="1835150"/>
            <a:ext cx="125412" cy="131763"/>
          </a:xfrm>
          <a:prstGeom prst="ellipse">
            <a:avLst/>
          </a:prstGeom>
          <a:gradFill rotWithShape="1">
            <a:gsLst>
              <a:gs pos="0">
                <a:srgbClr val="C0C0C0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C0C0C0"/>
            </a:extrusionClr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87" name="Oval 47"/>
          <p:cNvSpPr>
            <a:spLocks noChangeAspect="1" noChangeArrowheads="1"/>
          </p:cNvSpPr>
          <p:nvPr/>
        </p:nvSpPr>
        <p:spPr bwMode="auto">
          <a:xfrm>
            <a:off x="7345363" y="2109788"/>
            <a:ext cx="125412" cy="133350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88" name="Oval 48"/>
          <p:cNvSpPr>
            <a:spLocks noChangeAspect="1" noChangeArrowheads="1"/>
          </p:cNvSpPr>
          <p:nvPr/>
        </p:nvSpPr>
        <p:spPr bwMode="auto">
          <a:xfrm>
            <a:off x="7343775" y="2392363"/>
            <a:ext cx="125413" cy="131762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89" name="Oval 49"/>
          <p:cNvSpPr>
            <a:spLocks noChangeAspect="1" noChangeArrowheads="1"/>
          </p:cNvSpPr>
          <p:nvPr/>
        </p:nvSpPr>
        <p:spPr bwMode="auto">
          <a:xfrm>
            <a:off x="7340600" y="1558925"/>
            <a:ext cx="125413" cy="131763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EAEAEA"/>
              </a:gs>
            </a:gsLst>
            <a:lin ang="5400000" scaled="1"/>
          </a:gradFill>
          <a:ln w="9525">
            <a:round/>
            <a:headEnd/>
            <a:tailEnd/>
          </a:ln>
          <a:effectLst/>
          <a:scene3d>
            <a:camera prst="legacyObliqueTopLeft">
              <a:rot lat="300000" lon="20999999" rev="0"/>
            </a:camera>
            <a:lightRig rig="legacyFlat3" dir="t"/>
          </a:scene3d>
          <a:sp3d extrusionH="290500" prstMaterial="legacyMatte">
            <a:bevelT w="13500" h="13500" prst="angle"/>
            <a:bevelB w="13500" h="13500" prst="angle"/>
            <a:extrusionClr>
              <a:srgbClr val="B2B2B2"/>
            </a:extrusionClr>
            <a:contourClr>
              <a:srgbClr val="B2B2B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12690" name="Rectangle 50"/>
          <p:cNvSpPr>
            <a:spLocks noChangeArrowheads="1"/>
          </p:cNvSpPr>
          <p:nvPr/>
        </p:nvSpPr>
        <p:spPr bwMode="auto">
          <a:xfrm>
            <a:off x="6343650" y="1289050"/>
            <a:ext cx="1387475" cy="100013"/>
          </a:xfrm>
          <a:prstGeom prst="rect">
            <a:avLst/>
          </a:prstGeom>
          <a:solidFill>
            <a:srgbClr val="CC99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91" name="Rectangle 51"/>
          <p:cNvSpPr>
            <a:spLocks noChangeArrowheads="1"/>
          </p:cNvSpPr>
          <p:nvPr/>
        </p:nvSpPr>
        <p:spPr bwMode="auto">
          <a:xfrm>
            <a:off x="6351588" y="2559050"/>
            <a:ext cx="1387475" cy="100013"/>
          </a:xfrm>
          <a:prstGeom prst="rect">
            <a:avLst/>
          </a:prstGeom>
          <a:solidFill>
            <a:srgbClr val="CC99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92" name="Line 52"/>
          <p:cNvSpPr>
            <a:spLocks noChangeShapeType="1"/>
          </p:cNvSpPr>
          <p:nvPr/>
        </p:nvSpPr>
        <p:spPr bwMode="auto">
          <a:xfrm>
            <a:off x="6446838" y="1335088"/>
            <a:ext cx="11842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12693" name="AutoShape 53"/>
          <p:cNvSpPr>
            <a:spLocks noChangeArrowheads="1"/>
          </p:cNvSpPr>
          <p:nvPr/>
        </p:nvSpPr>
        <p:spPr bwMode="auto">
          <a:xfrm>
            <a:off x="6673850" y="2562225"/>
            <a:ext cx="104775" cy="100013"/>
          </a:xfrm>
          <a:prstGeom prst="flowChartSummingJunction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694" name="AutoShape 54"/>
          <p:cNvSpPr>
            <a:spLocks noChangeArrowheads="1"/>
          </p:cNvSpPr>
          <p:nvPr/>
        </p:nvSpPr>
        <p:spPr bwMode="auto">
          <a:xfrm>
            <a:off x="7269163" y="2560638"/>
            <a:ext cx="103187" cy="100012"/>
          </a:xfrm>
          <a:prstGeom prst="flowChartSummingJunction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12695" name="Picture 55" descr="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23861">
            <a:off x="7497763" y="2911475"/>
            <a:ext cx="3683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6" name="Picture 56" descr="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2483">
            <a:off x="6172200" y="2952750"/>
            <a:ext cx="482600" cy="3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7" name="Picture 57" descr="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3190875"/>
            <a:ext cx="446087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98" name="Line 58"/>
          <p:cNvSpPr>
            <a:spLocks noChangeShapeType="1"/>
          </p:cNvSpPr>
          <p:nvPr/>
        </p:nvSpPr>
        <p:spPr bwMode="auto">
          <a:xfrm flipV="1">
            <a:off x="7042150" y="2817813"/>
            <a:ext cx="0" cy="3444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12699" name="Line 59"/>
          <p:cNvSpPr>
            <a:spLocks noChangeShapeType="1"/>
          </p:cNvSpPr>
          <p:nvPr/>
        </p:nvSpPr>
        <p:spPr bwMode="auto">
          <a:xfrm rot="2700000" flipV="1">
            <a:off x="6646863" y="2684463"/>
            <a:ext cx="0" cy="3444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12700" name="Line 60"/>
          <p:cNvSpPr>
            <a:spLocks noChangeShapeType="1"/>
          </p:cNvSpPr>
          <p:nvPr/>
        </p:nvSpPr>
        <p:spPr bwMode="auto">
          <a:xfrm rot="18900000" flipV="1">
            <a:off x="7443788" y="2684462"/>
            <a:ext cx="0" cy="3587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112701" name="Rectangle 61"/>
          <p:cNvSpPr>
            <a:spLocks noChangeAspect="1" noChangeArrowheads="1"/>
          </p:cNvSpPr>
          <p:nvPr/>
        </p:nvSpPr>
        <p:spPr bwMode="auto">
          <a:xfrm>
            <a:off x="6186488" y="3627438"/>
            <a:ext cx="360362" cy="360362"/>
          </a:xfrm>
          <a:prstGeom prst="rect">
            <a:avLst/>
          </a:prstGeom>
          <a:solidFill>
            <a:srgbClr val="3333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702" name="Rectangle 62"/>
          <p:cNvSpPr>
            <a:spLocks noChangeAspect="1" noChangeArrowheads="1"/>
          </p:cNvSpPr>
          <p:nvPr/>
        </p:nvSpPr>
        <p:spPr bwMode="auto">
          <a:xfrm>
            <a:off x="6859588" y="3627438"/>
            <a:ext cx="360362" cy="360362"/>
          </a:xfrm>
          <a:prstGeom prst="rect">
            <a:avLst/>
          </a:prstGeom>
          <a:solidFill>
            <a:srgbClr val="5F5F5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703" name="Rectangle 63"/>
          <p:cNvSpPr>
            <a:spLocks noChangeAspect="1" noChangeArrowheads="1"/>
          </p:cNvSpPr>
          <p:nvPr/>
        </p:nvSpPr>
        <p:spPr bwMode="auto">
          <a:xfrm>
            <a:off x="7519988" y="3627438"/>
            <a:ext cx="360362" cy="360362"/>
          </a:xfrm>
          <a:prstGeom prst="rect">
            <a:avLst/>
          </a:prstGeom>
          <a:solidFill>
            <a:srgbClr val="333333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2704" name="Text Box 64"/>
          <p:cNvSpPr txBox="1">
            <a:spLocks noChangeArrowheads="1"/>
          </p:cNvSpPr>
          <p:nvPr/>
        </p:nvSpPr>
        <p:spPr bwMode="auto">
          <a:xfrm>
            <a:off x="381000" y="4156075"/>
            <a:ext cx="2019300" cy="63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>
                <a:solidFill>
                  <a:srgbClr val="008000"/>
                </a:solidFill>
              </a:rPr>
              <a:t>Horizontal </a:t>
            </a:r>
          </a:p>
          <a:p>
            <a:pPr algn="ctr">
              <a:spcBef>
                <a:spcPct val="20000"/>
              </a:spcBef>
            </a:pPr>
            <a:r>
              <a:rPr lang="en-US" altLang="zh-TW" sz="1600">
                <a:solidFill>
                  <a:srgbClr val="008000"/>
                </a:solidFill>
              </a:rPr>
              <a:t>Viewing Angle</a:t>
            </a:r>
          </a:p>
        </p:txBody>
      </p:sp>
      <p:sp>
        <p:nvSpPr>
          <p:cNvPr id="112705" name="Text Box 65"/>
          <p:cNvSpPr txBox="1">
            <a:spLocks noChangeArrowheads="1"/>
          </p:cNvSpPr>
          <p:nvPr/>
        </p:nvSpPr>
        <p:spPr bwMode="auto">
          <a:xfrm>
            <a:off x="2540000" y="4322763"/>
            <a:ext cx="201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>
                <a:solidFill>
                  <a:srgbClr val="FF33CC"/>
                </a:solidFill>
              </a:rPr>
              <a:t>Color Dispersion</a:t>
            </a:r>
          </a:p>
        </p:txBody>
      </p:sp>
      <p:sp>
        <p:nvSpPr>
          <p:cNvPr id="112706" name="Text Box 66"/>
          <p:cNvSpPr txBox="1">
            <a:spLocks noChangeArrowheads="1"/>
          </p:cNvSpPr>
          <p:nvPr/>
        </p:nvSpPr>
        <p:spPr bwMode="auto">
          <a:xfrm>
            <a:off x="4699000" y="4176713"/>
            <a:ext cx="2019300" cy="6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>
                <a:solidFill>
                  <a:srgbClr val="008000"/>
                </a:solidFill>
              </a:rPr>
              <a:t>Horizontal </a:t>
            </a:r>
          </a:p>
          <a:p>
            <a:pPr algn="ctr">
              <a:spcBef>
                <a:spcPct val="20000"/>
              </a:spcBef>
            </a:pPr>
            <a:r>
              <a:rPr lang="en-US" altLang="zh-TW" sz="1600">
                <a:solidFill>
                  <a:srgbClr val="008000"/>
                </a:solidFill>
              </a:rPr>
              <a:t>Viewing Angle</a:t>
            </a:r>
          </a:p>
        </p:txBody>
      </p:sp>
      <p:sp>
        <p:nvSpPr>
          <p:cNvPr id="112707" name="Text Box 67"/>
          <p:cNvSpPr txBox="1">
            <a:spLocks noChangeArrowheads="1"/>
          </p:cNvSpPr>
          <p:nvPr/>
        </p:nvSpPr>
        <p:spPr bwMode="auto">
          <a:xfrm>
            <a:off x="6921500" y="4357688"/>
            <a:ext cx="2019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>
                <a:solidFill>
                  <a:srgbClr val="FF33CC"/>
                </a:solidFill>
              </a:rPr>
              <a:t>Color Dispersion</a:t>
            </a:r>
          </a:p>
        </p:txBody>
      </p:sp>
      <p:sp>
        <p:nvSpPr>
          <p:cNvPr id="112708" name="Text Box 68"/>
          <p:cNvSpPr txBox="1">
            <a:spLocks noChangeArrowheads="1"/>
          </p:cNvSpPr>
          <p:nvPr/>
        </p:nvSpPr>
        <p:spPr bwMode="auto">
          <a:xfrm>
            <a:off x="290513" y="661988"/>
            <a:ext cx="4165600" cy="385762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zh-TW"/>
              <a:t>One-Domain VA</a:t>
            </a:r>
          </a:p>
        </p:txBody>
      </p:sp>
      <p:sp>
        <p:nvSpPr>
          <p:cNvPr id="112709" name="Text Box 69"/>
          <p:cNvSpPr txBox="1">
            <a:spLocks noChangeArrowheads="1"/>
          </p:cNvSpPr>
          <p:nvPr/>
        </p:nvSpPr>
        <p:spPr bwMode="auto">
          <a:xfrm>
            <a:off x="4667250" y="661988"/>
            <a:ext cx="4165600" cy="385762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zh-TW"/>
              <a:t>Two-Domain VA</a:t>
            </a:r>
          </a:p>
        </p:txBody>
      </p:sp>
      <p:pic>
        <p:nvPicPr>
          <p:cNvPr id="112710" name="Picture 7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4691063"/>
            <a:ext cx="2273300" cy="185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B05EAE"/>
                    </a:gs>
                    <a:gs pos="50000">
                      <a:srgbClr val="FF99FF"/>
                    </a:gs>
                    <a:gs pos="100000">
                      <a:srgbClr val="B05EA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8000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1" name="Picture 7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75" y="4773613"/>
            <a:ext cx="2152650" cy="173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B73EDAA8-5342-44A9-B12C-4D299C6B85D6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971550" y="2781300"/>
            <a:ext cx="2160588" cy="647700"/>
          </a:xfrm>
          <a:prstGeom prst="rect">
            <a:avLst/>
          </a:prstGeom>
          <a:solidFill>
            <a:srgbClr val="FFCC00">
              <a:alpha val="50000"/>
            </a:srgbClr>
          </a:solidFill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07950" y="4941888"/>
            <a:ext cx="6048375" cy="15827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FontTx/>
              <a:buBlip>
                <a:blip r:embed="rId3"/>
              </a:buBlip>
            </a:pPr>
            <a:r>
              <a:rPr lang="zh-TW" altLang="en-US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液晶基於光學異方性，會出現以下物理特質</a:t>
            </a:r>
            <a:r>
              <a:rPr lang="en-US" altLang="zh-TW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︰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TW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-- </a:t>
            </a:r>
            <a:r>
              <a:rPr lang="zh-TW" altLang="en-US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產生相位差</a:t>
            </a:r>
            <a:r>
              <a:rPr lang="en-US" altLang="zh-TW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使得入射光的偏光狀態發生改變</a:t>
            </a:r>
            <a:r>
              <a:rPr lang="en-US" altLang="zh-TW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方向也因 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TW" altLang="en-US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    液晶轉向而轉向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TW" altLang="en-US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</a:t>
            </a:r>
            <a:r>
              <a:rPr lang="en-US" altLang="zh-TW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-- </a:t>
            </a:r>
            <a:r>
              <a:rPr lang="zh-TW" altLang="en-US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在一個正交偏光片下</a:t>
            </a:r>
            <a:r>
              <a:rPr lang="en-US" altLang="zh-TW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觀察不同液晶指向</a:t>
            </a:r>
            <a:r>
              <a:rPr lang="en-US" altLang="zh-TW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sz="1600" smtClean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會看到不同穿透率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611188" y="908050"/>
            <a:ext cx="2376487" cy="530225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sz="240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Birefringence</a:t>
            </a:r>
            <a:r>
              <a:rPr lang="en-US" altLang="zh-TW" sz="2400"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3563938" y="3379788"/>
            <a:ext cx="3359150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</a:t>
            </a:r>
            <a:r>
              <a:rPr lang="en-US" altLang="zh-TW" b="0" baseline="-25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 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: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垂直液晶長軸方向的折射率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</a:t>
            </a:r>
            <a:r>
              <a:rPr lang="en-US" altLang="zh-TW" b="0" baseline="-25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: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平行液晶長軸方向的折射率</a:t>
            </a:r>
          </a:p>
        </p:txBody>
      </p:sp>
      <p:pic>
        <p:nvPicPr>
          <p:cNvPr id="76806" name="Picture 6" descr="LCD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0"/>
          <a:stretch>
            <a:fillRect/>
          </a:stretch>
        </p:blipFill>
        <p:spPr bwMode="auto">
          <a:xfrm>
            <a:off x="6738938" y="5084763"/>
            <a:ext cx="1800225" cy="130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807" name="Group 7"/>
          <p:cNvGrpSpPr>
            <a:grpSpLocks/>
          </p:cNvGrpSpPr>
          <p:nvPr/>
        </p:nvGrpSpPr>
        <p:grpSpPr bwMode="auto">
          <a:xfrm>
            <a:off x="6089650" y="5445125"/>
            <a:ext cx="3019425" cy="530225"/>
            <a:chOff x="3696" y="3612"/>
            <a:chExt cx="1902" cy="334"/>
          </a:xfrm>
        </p:grpSpPr>
        <p:sp>
          <p:nvSpPr>
            <p:cNvPr id="76808" name="Freeform 8"/>
            <p:cNvSpPr>
              <a:spLocks/>
            </p:cNvSpPr>
            <p:nvPr/>
          </p:nvSpPr>
          <p:spPr bwMode="auto">
            <a:xfrm rot="-124954">
              <a:off x="3696" y="3612"/>
              <a:ext cx="1902" cy="110"/>
            </a:xfrm>
            <a:custGeom>
              <a:avLst/>
              <a:gdLst>
                <a:gd name="T0" fmla="*/ 0 w 1902"/>
                <a:gd name="T1" fmla="*/ 6 h 146"/>
                <a:gd name="T2" fmla="*/ 636 w 1902"/>
                <a:gd name="T3" fmla="*/ 6 h 146"/>
                <a:gd name="T4" fmla="*/ 976 w 1902"/>
                <a:gd name="T5" fmla="*/ 41 h 146"/>
                <a:gd name="T6" fmla="*/ 1128 w 1902"/>
                <a:gd name="T7" fmla="*/ 77 h 146"/>
                <a:gd name="T8" fmla="*/ 1340 w 1902"/>
                <a:gd name="T9" fmla="*/ 117 h 146"/>
                <a:gd name="T10" fmla="*/ 1815 w 1902"/>
                <a:gd name="T11" fmla="*/ 142 h 146"/>
                <a:gd name="T12" fmla="*/ 1860 w 1902"/>
                <a:gd name="T13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2" h="146">
                  <a:moveTo>
                    <a:pt x="0" y="6"/>
                  </a:moveTo>
                  <a:cubicBezTo>
                    <a:pt x="236" y="3"/>
                    <a:pt x="473" y="0"/>
                    <a:pt x="636" y="6"/>
                  </a:cubicBezTo>
                  <a:cubicBezTo>
                    <a:pt x="799" y="12"/>
                    <a:pt x="894" y="29"/>
                    <a:pt x="976" y="41"/>
                  </a:cubicBezTo>
                  <a:cubicBezTo>
                    <a:pt x="1058" y="53"/>
                    <a:pt x="1067" y="64"/>
                    <a:pt x="1128" y="77"/>
                  </a:cubicBezTo>
                  <a:cubicBezTo>
                    <a:pt x="1189" y="90"/>
                    <a:pt x="1226" y="106"/>
                    <a:pt x="1340" y="117"/>
                  </a:cubicBezTo>
                  <a:cubicBezTo>
                    <a:pt x="1454" y="128"/>
                    <a:pt x="1728" y="138"/>
                    <a:pt x="1815" y="142"/>
                  </a:cubicBezTo>
                  <a:cubicBezTo>
                    <a:pt x="1902" y="146"/>
                    <a:pt x="1881" y="144"/>
                    <a:pt x="1860" y="142"/>
                  </a:cubicBezTo>
                </a:path>
              </a:pathLst>
            </a:custGeom>
            <a:noFill/>
            <a:ln w="25400" cap="flat">
              <a:solidFill>
                <a:srgbClr val="CC3399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09" name="Freeform 9"/>
            <p:cNvSpPr>
              <a:spLocks/>
            </p:cNvSpPr>
            <p:nvPr/>
          </p:nvSpPr>
          <p:spPr bwMode="auto">
            <a:xfrm>
              <a:off x="3696" y="3748"/>
              <a:ext cx="1724" cy="198"/>
            </a:xfrm>
            <a:custGeom>
              <a:avLst/>
              <a:gdLst>
                <a:gd name="T0" fmla="*/ 0 w 1724"/>
                <a:gd name="T1" fmla="*/ 181 h 198"/>
                <a:gd name="T2" fmla="*/ 636 w 1724"/>
                <a:gd name="T3" fmla="*/ 181 h 198"/>
                <a:gd name="T4" fmla="*/ 880 w 1724"/>
                <a:gd name="T5" fmla="*/ 80 h 198"/>
                <a:gd name="T6" fmla="*/ 1116 w 1724"/>
                <a:gd name="T7" fmla="*/ 20 h 198"/>
                <a:gd name="T8" fmla="*/ 1724 w 1724"/>
                <a:gd name="T9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4" h="198">
                  <a:moveTo>
                    <a:pt x="0" y="181"/>
                  </a:moveTo>
                  <a:cubicBezTo>
                    <a:pt x="244" y="189"/>
                    <a:pt x="489" y="198"/>
                    <a:pt x="636" y="181"/>
                  </a:cubicBezTo>
                  <a:cubicBezTo>
                    <a:pt x="783" y="164"/>
                    <a:pt x="800" y="107"/>
                    <a:pt x="880" y="80"/>
                  </a:cubicBezTo>
                  <a:cubicBezTo>
                    <a:pt x="960" y="53"/>
                    <a:pt x="975" y="33"/>
                    <a:pt x="1116" y="20"/>
                  </a:cubicBezTo>
                  <a:cubicBezTo>
                    <a:pt x="1257" y="7"/>
                    <a:pt x="1490" y="3"/>
                    <a:pt x="1724" y="0"/>
                  </a:cubicBezTo>
                </a:path>
              </a:pathLst>
            </a:custGeom>
            <a:noFill/>
            <a:ln w="25400" cap="flat">
              <a:solidFill>
                <a:srgbClr val="CC3399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0" name="Line 10"/>
            <p:cNvSpPr>
              <a:spLocks noChangeShapeType="1"/>
            </p:cNvSpPr>
            <p:nvPr/>
          </p:nvSpPr>
          <p:spPr bwMode="auto">
            <a:xfrm>
              <a:off x="3833" y="3645"/>
              <a:ext cx="0" cy="284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1" name="Line 11"/>
            <p:cNvSpPr>
              <a:spLocks noChangeShapeType="1"/>
            </p:cNvSpPr>
            <p:nvPr/>
          </p:nvSpPr>
          <p:spPr bwMode="auto">
            <a:xfrm>
              <a:off x="3923" y="3645"/>
              <a:ext cx="0" cy="284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2" name="Line 12"/>
            <p:cNvSpPr>
              <a:spLocks noChangeShapeType="1"/>
            </p:cNvSpPr>
            <p:nvPr/>
          </p:nvSpPr>
          <p:spPr bwMode="auto">
            <a:xfrm>
              <a:off x="4014" y="3645"/>
              <a:ext cx="0" cy="284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3" name="Line 13"/>
            <p:cNvSpPr>
              <a:spLocks noChangeShapeType="1"/>
            </p:cNvSpPr>
            <p:nvPr/>
          </p:nvSpPr>
          <p:spPr bwMode="auto">
            <a:xfrm>
              <a:off x="4150" y="3637"/>
              <a:ext cx="0" cy="292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4" name="Line 14"/>
            <p:cNvSpPr>
              <a:spLocks noChangeShapeType="1"/>
            </p:cNvSpPr>
            <p:nvPr/>
          </p:nvSpPr>
          <p:spPr bwMode="auto">
            <a:xfrm>
              <a:off x="4241" y="3637"/>
              <a:ext cx="0" cy="292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5" name="Line 15"/>
            <p:cNvSpPr>
              <a:spLocks noChangeShapeType="1"/>
            </p:cNvSpPr>
            <p:nvPr/>
          </p:nvSpPr>
          <p:spPr bwMode="auto">
            <a:xfrm>
              <a:off x="4332" y="3625"/>
              <a:ext cx="0" cy="304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6" name="Line 16"/>
            <p:cNvSpPr>
              <a:spLocks noChangeShapeType="1"/>
            </p:cNvSpPr>
            <p:nvPr/>
          </p:nvSpPr>
          <p:spPr bwMode="auto">
            <a:xfrm flipH="1">
              <a:off x="4376" y="3633"/>
              <a:ext cx="46" cy="284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7" name="Line 17"/>
            <p:cNvSpPr>
              <a:spLocks noChangeShapeType="1"/>
            </p:cNvSpPr>
            <p:nvPr/>
          </p:nvSpPr>
          <p:spPr bwMode="auto">
            <a:xfrm flipH="1">
              <a:off x="4444" y="3640"/>
              <a:ext cx="136" cy="252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8" name="Line 18"/>
            <p:cNvSpPr>
              <a:spLocks noChangeShapeType="1"/>
            </p:cNvSpPr>
            <p:nvPr/>
          </p:nvSpPr>
          <p:spPr bwMode="auto">
            <a:xfrm flipH="1">
              <a:off x="4497" y="3642"/>
              <a:ext cx="168" cy="216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19" name="Line 19"/>
            <p:cNvSpPr>
              <a:spLocks noChangeShapeType="1"/>
            </p:cNvSpPr>
            <p:nvPr/>
          </p:nvSpPr>
          <p:spPr bwMode="auto">
            <a:xfrm flipH="1">
              <a:off x="4566" y="3657"/>
              <a:ext cx="180" cy="164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0" name="Line 20"/>
            <p:cNvSpPr>
              <a:spLocks noChangeShapeType="1"/>
            </p:cNvSpPr>
            <p:nvPr/>
          </p:nvSpPr>
          <p:spPr bwMode="auto">
            <a:xfrm flipV="1">
              <a:off x="4649" y="3676"/>
              <a:ext cx="191" cy="117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1" name="Line 21"/>
            <p:cNvSpPr>
              <a:spLocks noChangeShapeType="1"/>
            </p:cNvSpPr>
            <p:nvPr/>
          </p:nvSpPr>
          <p:spPr bwMode="auto">
            <a:xfrm flipV="1">
              <a:off x="4748" y="3684"/>
              <a:ext cx="208" cy="81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2" name="Line 22"/>
            <p:cNvSpPr>
              <a:spLocks noChangeShapeType="1"/>
            </p:cNvSpPr>
            <p:nvPr/>
          </p:nvSpPr>
          <p:spPr bwMode="auto">
            <a:xfrm flipV="1">
              <a:off x="4876" y="3696"/>
              <a:ext cx="224" cy="52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3" name="Line 23"/>
            <p:cNvSpPr>
              <a:spLocks noChangeShapeType="1"/>
            </p:cNvSpPr>
            <p:nvPr/>
          </p:nvSpPr>
          <p:spPr bwMode="auto">
            <a:xfrm flipV="1">
              <a:off x="5015" y="3696"/>
              <a:ext cx="224" cy="52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4" name="Line 24"/>
            <p:cNvSpPr>
              <a:spLocks noChangeShapeType="1"/>
            </p:cNvSpPr>
            <p:nvPr/>
          </p:nvSpPr>
          <p:spPr bwMode="auto">
            <a:xfrm flipV="1">
              <a:off x="5151" y="3694"/>
              <a:ext cx="224" cy="52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5" name="Line 25"/>
            <p:cNvSpPr>
              <a:spLocks noChangeShapeType="1"/>
            </p:cNvSpPr>
            <p:nvPr/>
          </p:nvSpPr>
          <p:spPr bwMode="auto">
            <a:xfrm flipV="1">
              <a:off x="5257" y="3696"/>
              <a:ext cx="224" cy="52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6826" name="Line 26"/>
            <p:cNvSpPr>
              <a:spLocks noChangeShapeType="1"/>
            </p:cNvSpPr>
            <p:nvPr/>
          </p:nvSpPr>
          <p:spPr bwMode="auto">
            <a:xfrm flipV="1">
              <a:off x="4408" y="3628"/>
              <a:ext cx="92" cy="276"/>
            </a:xfrm>
            <a:prstGeom prst="line">
              <a:avLst/>
            </a:prstGeom>
            <a:noFill/>
            <a:ln w="9525">
              <a:solidFill>
                <a:srgbClr val="CC3399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76827" name="Rectangle 27"/>
          <p:cNvSpPr>
            <a:spLocks noChangeArrowheads="1"/>
          </p:cNvSpPr>
          <p:nvPr/>
        </p:nvSpPr>
        <p:spPr bwMode="auto">
          <a:xfrm>
            <a:off x="1465263" y="115888"/>
            <a:ext cx="44751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Optical Anisotropy</a:t>
            </a:r>
          </a:p>
        </p:txBody>
      </p:sp>
      <p:sp>
        <p:nvSpPr>
          <p:cNvPr id="76828" name="Text Box 28"/>
          <p:cNvSpPr txBox="1">
            <a:spLocks noChangeArrowheads="1"/>
          </p:cNvSpPr>
          <p:nvPr/>
        </p:nvSpPr>
        <p:spPr bwMode="auto">
          <a:xfrm>
            <a:off x="611188" y="2838450"/>
            <a:ext cx="2592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altLang="zh-TW" sz="28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Δ</a:t>
            </a:r>
            <a:r>
              <a:rPr lang="en-US" altLang="zh-TW" sz="28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n=n</a:t>
            </a:r>
            <a:r>
              <a:rPr lang="en-US" altLang="zh-TW" sz="2800" b="0" baseline="-25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</a:t>
            </a:r>
            <a:r>
              <a:rPr lang="en-US" altLang="zh-TW" sz="28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-n</a:t>
            </a:r>
            <a:r>
              <a:rPr lang="en-US" altLang="zh-TW" sz="2800" b="0" baseline="-25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</a:t>
            </a:r>
            <a:endParaRPr lang="el-GR" altLang="zh-TW" sz="2800" b="0" baseline="-2500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</p:txBody>
      </p:sp>
      <p:pic>
        <p:nvPicPr>
          <p:cNvPr id="76829" name="Picture 29"/>
          <p:cNvPicPr>
            <a:picLocks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75" y="1416050"/>
            <a:ext cx="915988" cy="2046288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7960B2CE-1749-49C1-84EF-7CA53E2E2F09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7451725" y="6021388"/>
            <a:ext cx="1296988" cy="6492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1908175" y="0"/>
            <a:ext cx="67818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/>
            <a:r>
              <a:rPr lang="en-US" altLang="zh-TW" sz="28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Conclusions of VA Mode</a:t>
            </a:r>
          </a:p>
        </p:txBody>
      </p:sp>
      <p:graphicFrame>
        <p:nvGraphicFramePr>
          <p:cNvPr id="114691" name="Group 3"/>
          <p:cNvGraphicFramePr>
            <a:graphicFrameLocks noGrp="1"/>
          </p:cNvGraphicFramePr>
          <p:nvPr>
            <p:ph/>
          </p:nvPr>
        </p:nvGraphicFramePr>
        <p:xfrm>
          <a:off x="292100" y="604838"/>
          <a:ext cx="8229600" cy="5951537"/>
        </p:xfrm>
        <a:graphic>
          <a:graphicData uri="http://schemas.openxmlformats.org/drawingml/2006/table">
            <a:tbl>
              <a:tblPr/>
              <a:tblGrid>
                <a:gridCol w="8229600"/>
              </a:tblGrid>
              <a:tr h="3497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54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l-GR" altLang="zh-TW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00800" marR="100800" marT="50400" marB="504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1282700" y="1371600"/>
            <a:ext cx="626110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669925" indent="-325438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022350" indent="-350838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339850" indent="-31591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1681163" indent="-339725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138363" indent="-339725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595563" indent="-339725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052763" indent="-339725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509963" indent="-339725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  <a:buFontTx/>
              <a:buBlip>
                <a:blip r:embed="rId3"/>
              </a:buBlip>
            </a:pPr>
            <a:r>
              <a:rPr lang="en-US" altLang="zh-TW" sz="2000" b="0"/>
              <a:t>Vertically Aligned </a:t>
            </a:r>
            <a:r>
              <a:rPr lang="en-US" altLang="zh-TW" sz="2000" b="0">
                <a:sym typeface="Wingdings" panose="05000000000000000000" pitchFamily="2" charset="2"/>
              </a:rPr>
              <a:t> </a:t>
            </a:r>
            <a:r>
              <a:rPr lang="en-US" altLang="zh-TW" sz="2000" b="0">
                <a:solidFill>
                  <a:schemeClr val="accent2"/>
                </a:solidFill>
              </a:rPr>
              <a:t>Perfect dark (High CR)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  <a:buFontTx/>
              <a:buBlip>
                <a:blip r:embed="rId3"/>
              </a:buBlip>
            </a:pPr>
            <a:r>
              <a:rPr lang="en-US" altLang="zh-TW" sz="2000" b="0"/>
              <a:t>Multi-domain </a:t>
            </a:r>
            <a:r>
              <a:rPr lang="en-US" altLang="zh-TW" sz="2000" b="0">
                <a:sym typeface="Wingdings" panose="05000000000000000000" pitchFamily="2" charset="2"/>
              </a:rPr>
              <a:t> </a:t>
            </a:r>
            <a:r>
              <a:rPr lang="en-US" altLang="zh-TW" sz="2000" b="0">
                <a:solidFill>
                  <a:schemeClr val="accent2"/>
                </a:solidFill>
                <a:sym typeface="Wingdings" panose="05000000000000000000" pitchFamily="2" charset="2"/>
              </a:rPr>
              <a:t>No gray level inversion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altLang="zh-TW" sz="2000" b="0">
                <a:solidFill>
                  <a:schemeClr val="accent1"/>
                </a:solidFill>
              </a:rPr>
              <a:t>                          </a:t>
            </a:r>
            <a:r>
              <a:rPr lang="en-US" altLang="zh-TW" sz="2000" b="0">
                <a:sym typeface="Wingdings" panose="05000000000000000000" pitchFamily="2" charset="2"/>
              </a:rPr>
              <a:t> </a:t>
            </a:r>
            <a:r>
              <a:rPr lang="en-US" altLang="zh-TW" sz="2000" b="0">
                <a:solidFill>
                  <a:schemeClr val="accent2"/>
                </a:solidFill>
              </a:rPr>
              <a:t>Reduce color dispersion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  <a:buFontTx/>
              <a:buBlip>
                <a:blip r:embed="rId3"/>
              </a:buBlip>
            </a:pPr>
            <a:r>
              <a:rPr lang="en-US" altLang="zh-TW" sz="2000" b="0">
                <a:sym typeface="Wingdings" panose="05000000000000000000" pitchFamily="2" charset="2"/>
              </a:rPr>
              <a:t>Auto Domain Formation (ADF) Means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altLang="zh-TW" sz="2000" b="0">
                <a:sym typeface="Wingdings" panose="05000000000000000000" pitchFamily="2" charset="2"/>
              </a:rPr>
              <a:t>                                </a:t>
            </a:r>
            <a:r>
              <a:rPr lang="en-US" altLang="zh-TW" sz="2000" b="0">
                <a:solidFill>
                  <a:srgbClr val="FF0000"/>
                </a:solidFill>
                <a:sym typeface="Wingdings" panose="05000000000000000000" pitchFamily="2" charset="2"/>
              </a:rPr>
              <a:t>Non rubbing</a:t>
            </a:r>
            <a:r>
              <a:rPr lang="en-US" altLang="zh-TW" sz="2000" b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  <a:buFontTx/>
              <a:buBlip>
                <a:blip r:embed="rId3"/>
              </a:buBlip>
            </a:pPr>
            <a:r>
              <a:rPr lang="en-US" altLang="zh-TW" sz="2000" b="0"/>
              <a:t>Optical Compensation Film  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altLang="zh-TW" sz="2000" b="0">
                <a:sym typeface="Wingdings" panose="05000000000000000000" pitchFamily="2" charset="2"/>
              </a:rPr>
              <a:t>                            </a:t>
            </a:r>
            <a:r>
              <a:rPr lang="en-US" altLang="zh-TW" sz="2000" b="0">
                <a:solidFill>
                  <a:schemeClr val="accent2"/>
                </a:solidFill>
                <a:sym typeface="Wingdings" panose="05000000000000000000" pitchFamily="2" charset="2"/>
              </a:rPr>
              <a:t>Wide Viewing Angle</a:t>
            </a:r>
          </a:p>
        </p:txBody>
      </p:sp>
      <p:sp>
        <p:nvSpPr>
          <p:cNvPr id="114700" name="Text Box 12"/>
          <p:cNvSpPr txBox="1">
            <a:spLocks noChangeArrowheads="1"/>
          </p:cNvSpPr>
          <p:nvPr/>
        </p:nvSpPr>
        <p:spPr bwMode="auto">
          <a:xfrm>
            <a:off x="609600" y="723900"/>
            <a:ext cx="1758950" cy="476250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2400"/>
              <a:t>Advantage</a:t>
            </a:r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647700" y="4214813"/>
            <a:ext cx="2182813" cy="476250"/>
          </a:xfrm>
          <a:prstGeom prst="rect">
            <a:avLst/>
          </a:prstGeom>
          <a:solidFill>
            <a:srgbClr val="FFFF00"/>
          </a:solidFill>
          <a:ln w="19050" algn="ctr">
            <a:solidFill>
              <a:srgbClr val="FF9900"/>
            </a:solidFill>
            <a:prstDash val="dash"/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2400"/>
              <a:t>Disadvantage</a:t>
            </a: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1308100" y="4876800"/>
            <a:ext cx="7035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669925" indent="-325438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022350" indent="-350838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339850" indent="-315913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1681163" indent="-339725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138363" indent="-339725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595563" indent="-339725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052763" indent="-339725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509963" indent="-339725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  <a:buFontTx/>
              <a:buBlip>
                <a:blip r:embed="rId3"/>
              </a:buBlip>
            </a:pPr>
            <a:r>
              <a:rPr lang="en-US" altLang="zh-TW" sz="2000" b="0"/>
              <a:t>Vertically Aligned </a:t>
            </a:r>
            <a:r>
              <a:rPr lang="en-US" altLang="zh-TW" sz="2000" b="0">
                <a:sym typeface="Wingdings" panose="05000000000000000000" pitchFamily="2" charset="2"/>
              </a:rPr>
              <a:t> </a:t>
            </a:r>
            <a:r>
              <a:rPr lang="en-US" altLang="zh-TW" sz="2000" b="0">
                <a:solidFill>
                  <a:schemeClr val="accent2"/>
                </a:solidFill>
              </a:rPr>
              <a:t>High Power Consumption 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altLang="zh-TW" sz="2000" b="0">
                <a:solidFill>
                  <a:schemeClr val="accent2"/>
                </a:solidFill>
              </a:rPr>
              <a:t>                                      &amp; Lower Transmission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  <a:buFontTx/>
              <a:buBlip>
                <a:blip r:embed="rId3"/>
              </a:buBlip>
            </a:pPr>
            <a:r>
              <a:rPr lang="en-US" altLang="zh-TW" sz="2000" b="0"/>
              <a:t>Vertical Electric Field </a:t>
            </a:r>
            <a:r>
              <a:rPr lang="en-US" altLang="zh-TW" sz="2000" b="0">
                <a:sym typeface="Wingdings" panose="05000000000000000000" pitchFamily="2" charset="2"/>
              </a:rPr>
              <a:t> </a:t>
            </a:r>
            <a:r>
              <a:rPr lang="en-US" altLang="zh-TW" sz="2000" b="0">
                <a:solidFill>
                  <a:schemeClr val="accent2"/>
                </a:solidFill>
                <a:sym typeface="Wingdings" panose="05000000000000000000" pitchFamily="2" charset="2"/>
              </a:rPr>
              <a:t>Weak</a:t>
            </a:r>
            <a:r>
              <a:rPr lang="en-US" altLang="zh-TW" sz="2000" b="0">
                <a:sym typeface="Wingdings" panose="05000000000000000000" pitchFamily="2" charset="2"/>
              </a:rPr>
              <a:t> </a:t>
            </a:r>
            <a:r>
              <a:rPr lang="en-US" altLang="zh-TW" sz="2000" b="0">
                <a:solidFill>
                  <a:schemeClr val="accent2"/>
                </a:solidFill>
                <a:sym typeface="Wingdings" panose="05000000000000000000" pitchFamily="2" charset="2"/>
              </a:rPr>
              <a:t>Color Dispersion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lang="en-US" altLang="zh-TW" sz="2000" b="0">
                <a:solidFill>
                  <a:schemeClr val="accent2"/>
                </a:solidFill>
                <a:sym typeface="Wingdings" panose="05000000000000000000" pitchFamily="2" charset="2"/>
              </a:rPr>
              <a:t>                                            (Comparing with FFS)</a:t>
            </a:r>
          </a:p>
        </p:txBody>
      </p:sp>
      <p:sp>
        <p:nvSpPr>
          <p:cNvPr id="114704" name="AutoShape 1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85113" y="6021388"/>
            <a:ext cx="576262" cy="504825"/>
          </a:xfrm>
          <a:prstGeom prst="actionButtonHome">
            <a:avLst/>
          </a:prstGeom>
          <a:gradFill rotWithShape="1">
            <a:gsLst>
              <a:gs pos="0">
                <a:schemeClr val="bg1"/>
              </a:gs>
              <a:gs pos="100000">
                <a:schemeClr val="accent2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D62464A3-BE7D-4E0E-B837-0B7B784CF05C}" type="slidenum">
              <a:rPr lang="en-US" altLang="zh-TW"/>
              <a:pPr/>
              <a:t>31</a:t>
            </a:fld>
            <a:endParaRPr lang="en-US" altLang="zh-TW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6" b="-24"/>
          <a:stretch>
            <a:fillRect/>
          </a:stretch>
        </p:blipFill>
        <p:spPr bwMode="auto">
          <a:xfrm>
            <a:off x="190500" y="1209675"/>
            <a:ext cx="3519488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201613" y="4814888"/>
            <a:ext cx="3557587" cy="1127125"/>
          </a:xfrm>
          <a:prstGeom prst="rect">
            <a:avLst/>
          </a:prstGeom>
          <a:solidFill>
            <a:srgbClr val="FFCC00">
              <a:alpha val="47000"/>
            </a:srgbClr>
          </a:solidFill>
          <a:ln w="57150" cmpd="thickThin">
            <a:solidFill>
              <a:srgbClr val="FF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1600">
                <a:latin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>
                <a:latin typeface="Tahoma" panose="020B0604030504040204" pitchFamily="34" charset="0"/>
                <a:cs typeface="Arial" panose="020B0604020202020204" pitchFamily="34" charset="0"/>
              </a:rPr>
              <a:t>l : Distance between common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sz="1600">
                <a:latin typeface="Tahoma" panose="020B0604030504040204" pitchFamily="34" charset="0"/>
                <a:cs typeface="Arial" panose="020B0604020202020204" pitchFamily="34" charset="0"/>
              </a:rPr>
              <a:t>        &amp; pixel electrode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>
                <a:latin typeface="Tahoma" panose="020B0604030504040204" pitchFamily="34" charset="0"/>
                <a:cs typeface="Arial" panose="020B0604020202020204" pitchFamily="34" charset="0"/>
              </a:rPr>
              <a:t> l’: Distance between pixel &amp;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TW" sz="1600">
                <a:latin typeface="Tahoma" panose="020B0604030504040204" pitchFamily="34" charset="0"/>
                <a:cs typeface="Arial" panose="020B0604020202020204" pitchFamily="34" charset="0"/>
              </a:rPr>
              <a:t>        pixel electrode</a:t>
            </a:r>
          </a:p>
        </p:txBody>
      </p:sp>
      <p:sp>
        <p:nvSpPr>
          <p:cNvPr id="119813" name="Text Box 5"/>
          <p:cNvSpPr txBox="1">
            <a:spLocks noChangeArrowheads="1"/>
          </p:cNvSpPr>
          <p:nvPr/>
        </p:nvSpPr>
        <p:spPr bwMode="auto">
          <a:xfrm>
            <a:off x="1979613" y="0"/>
            <a:ext cx="74596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Definition of IPS &amp; FFS</a:t>
            </a:r>
          </a:p>
        </p:txBody>
      </p:sp>
      <p:sp>
        <p:nvSpPr>
          <p:cNvPr id="119814" name="Text Box 6"/>
          <p:cNvSpPr txBox="1">
            <a:spLocks noChangeArrowheads="1"/>
          </p:cNvSpPr>
          <p:nvPr/>
        </p:nvSpPr>
        <p:spPr bwMode="auto">
          <a:xfrm>
            <a:off x="4117975" y="4419600"/>
            <a:ext cx="19939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zh-TW" sz="14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Low transmittance</a:t>
            </a:r>
          </a:p>
          <a:p>
            <a:pPr>
              <a:buFontTx/>
              <a:buChar char="•"/>
            </a:pPr>
            <a:r>
              <a:rPr lang="en-US" altLang="zh-TW" sz="14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Higher driving voltage</a:t>
            </a:r>
          </a:p>
          <a:p>
            <a:pPr>
              <a:buFontTx/>
              <a:buChar char="•"/>
            </a:pPr>
            <a:r>
              <a:rPr lang="en-US" altLang="zh-TW" sz="14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In-plane filed (E</a:t>
            </a:r>
            <a:r>
              <a:rPr lang="en-US" altLang="zh-TW" sz="1400" b="0" baseline="-100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y</a:t>
            </a:r>
            <a:r>
              <a:rPr lang="en-US" altLang="zh-TW" sz="14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19815" name="Text Box 7"/>
          <p:cNvSpPr txBox="1">
            <a:spLocks noChangeArrowheads="1"/>
          </p:cNvSpPr>
          <p:nvPr/>
        </p:nvSpPr>
        <p:spPr bwMode="auto">
          <a:xfrm>
            <a:off x="6440488" y="4419600"/>
            <a:ext cx="24638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zh-TW" sz="14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High transmittance</a:t>
            </a:r>
          </a:p>
          <a:p>
            <a:pPr>
              <a:buFontTx/>
              <a:buChar char="•"/>
            </a:pPr>
            <a:r>
              <a:rPr lang="en-US" altLang="zh-TW" sz="14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Low driving voltage</a:t>
            </a:r>
          </a:p>
          <a:p>
            <a:pPr>
              <a:buFontTx/>
              <a:buChar char="•"/>
            </a:pPr>
            <a:r>
              <a:rPr lang="en-US" altLang="zh-TW" sz="14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Co-plane fringe filed (E</a:t>
            </a:r>
            <a:r>
              <a:rPr lang="en-US" altLang="zh-TW" sz="1400" b="0" baseline="-100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y</a:t>
            </a:r>
            <a:r>
              <a:rPr lang="en-US" altLang="zh-TW" sz="14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, E</a:t>
            </a:r>
            <a:r>
              <a:rPr lang="en-US" altLang="zh-TW" sz="1400" b="0" baseline="-100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z</a:t>
            </a:r>
            <a:r>
              <a:rPr lang="en-US" altLang="zh-TW" sz="14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4032250" y="1127125"/>
            <a:ext cx="2116138" cy="33655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89020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In Plane Switching</a:t>
            </a:r>
          </a:p>
        </p:txBody>
      </p:sp>
      <p:sp>
        <p:nvSpPr>
          <p:cNvPr id="119817" name="Text Box 9"/>
          <p:cNvSpPr txBox="1">
            <a:spLocks noChangeArrowheads="1"/>
          </p:cNvSpPr>
          <p:nvPr/>
        </p:nvSpPr>
        <p:spPr bwMode="auto">
          <a:xfrm>
            <a:off x="6440488" y="1127125"/>
            <a:ext cx="2517775" cy="33655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89020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600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Fringe Field  Switching</a:t>
            </a:r>
          </a:p>
        </p:txBody>
      </p:sp>
      <p:grpSp>
        <p:nvGrpSpPr>
          <p:cNvPr id="119818" name="Group 10"/>
          <p:cNvGrpSpPr>
            <a:grpSpLocks/>
          </p:cNvGrpSpPr>
          <p:nvPr/>
        </p:nvGrpSpPr>
        <p:grpSpPr bwMode="auto">
          <a:xfrm>
            <a:off x="4121150" y="3787775"/>
            <a:ext cx="4451350" cy="555625"/>
            <a:chOff x="2596" y="2386"/>
            <a:chExt cx="2804" cy="350"/>
          </a:xfrm>
        </p:grpSpPr>
        <p:sp>
          <p:nvSpPr>
            <p:cNvPr id="119819" name="AutoShape 11"/>
            <p:cNvSpPr>
              <a:spLocks noChangeArrowheads="1"/>
            </p:cNvSpPr>
            <p:nvPr/>
          </p:nvSpPr>
          <p:spPr bwMode="auto">
            <a:xfrm rot="10800000">
              <a:off x="2615" y="2386"/>
              <a:ext cx="448" cy="292"/>
            </a:xfrm>
            <a:prstGeom prst="wedgeRectCallout">
              <a:avLst>
                <a:gd name="adj1" fmla="val 30130"/>
                <a:gd name="adj2" fmla="val 142806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/>
            <a:p>
              <a:pPr algn="ctr"/>
              <a:endParaRPr lang="zh-TW" altLang="en-US" sz="12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9820" name="Text Box 12"/>
            <p:cNvSpPr txBox="1">
              <a:spLocks noChangeArrowheads="1"/>
            </p:cNvSpPr>
            <p:nvPr/>
          </p:nvSpPr>
          <p:spPr bwMode="auto">
            <a:xfrm>
              <a:off x="2596" y="2446"/>
              <a:ext cx="4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200" b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Common</a:t>
              </a:r>
            </a:p>
          </p:txBody>
        </p:sp>
        <p:sp>
          <p:nvSpPr>
            <p:cNvPr id="119821" name="AutoShape 13"/>
            <p:cNvSpPr>
              <a:spLocks noChangeArrowheads="1"/>
            </p:cNvSpPr>
            <p:nvPr/>
          </p:nvSpPr>
          <p:spPr bwMode="auto">
            <a:xfrm rot="10800000">
              <a:off x="3160" y="2391"/>
              <a:ext cx="448" cy="292"/>
            </a:xfrm>
            <a:prstGeom prst="wedgeRectCallout">
              <a:avLst>
                <a:gd name="adj1" fmla="val 30130"/>
                <a:gd name="adj2" fmla="val 142806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/>
            <a:p>
              <a:pPr algn="ctr"/>
              <a:endParaRPr lang="zh-TW" altLang="en-US" sz="12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9822" name="Text Box 14"/>
            <p:cNvSpPr txBox="1">
              <a:spLocks noChangeArrowheads="1"/>
            </p:cNvSpPr>
            <p:nvPr/>
          </p:nvSpPr>
          <p:spPr bwMode="auto">
            <a:xfrm>
              <a:off x="3213" y="2451"/>
              <a:ext cx="3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200" b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Pixel</a:t>
              </a:r>
            </a:p>
          </p:txBody>
        </p:sp>
        <p:sp>
          <p:nvSpPr>
            <p:cNvPr id="119823" name="AutoShape 15"/>
            <p:cNvSpPr>
              <a:spLocks noChangeArrowheads="1"/>
            </p:cNvSpPr>
            <p:nvPr/>
          </p:nvSpPr>
          <p:spPr bwMode="auto">
            <a:xfrm rot="10800000">
              <a:off x="4227" y="2444"/>
              <a:ext cx="448" cy="292"/>
            </a:xfrm>
            <a:prstGeom prst="wedgeRectCallout">
              <a:avLst>
                <a:gd name="adj1" fmla="val 5579"/>
                <a:gd name="adj2" fmla="val 133218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/>
            <a:p>
              <a:pPr algn="ctr"/>
              <a:endParaRPr lang="zh-TW" altLang="en-US" sz="12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9824" name="Text Box 16"/>
            <p:cNvSpPr txBox="1">
              <a:spLocks noChangeArrowheads="1"/>
            </p:cNvSpPr>
            <p:nvPr/>
          </p:nvSpPr>
          <p:spPr bwMode="auto">
            <a:xfrm>
              <a:off x="4208" y="2504"/>
              <a:ext cx="49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200" b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Common</a:t>
              </a:r>
            </a:p>
          </p:txBody>
        </p:sp>
        <p:sp>
          <p:nvSpPr>
            <p:cNvPr id="119825" name="AutoShape 17"/>
            <p:cNvSpPr>
              <a:spLocks noChangeArrowheads="1"/>
            </p:cNvSpPr>
            <p:nvPr/>
          </p:nvSpPr>
          <p:spPr bwMode="auto">
            <a:xfrm rot="10800000">
              <a:off x="4952" y="2431"/>
              <a:ext cx="448" cy="292"/>
            </a:xfrm>
            <a:prstGeom prst="wedgeRectCallout">
              <a:avLst>
                <a:gd name="adj1" fmla="val 72991"/>
                <a:gd name="adj2" fmla="val 16438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/>
            <a:p>
              <a:pPr algn="ctr"/>
              <a:endParaRPr lang="zh-TW" altLang="en-US" sz="12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19826" name="Text Box 18"/>
            <p:cNvSpPr txBox="1">
              <a:spLocks noChangeArrowheads="1"/>
            </p:cNvSpPr>
            <p:nvPr/>
          </p:nvSpPr>
          <p:spPr bwMode="auto">
            <a:xfrm>
              <a:off x="5014" y="2491"/>
              <a:ext cx="3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200" b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Pixel</a:t>
              </a:r>
            </a:p>
          </p:txBody>
        </p:sp>
      </p:grpSp>
      <p:sp>
        <p:nvSpPr>
          <p:cNvPr id="119827" name="AutoShape 19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164388" y="6092825"/>
            <a:ext cx="576262" cy="504825"/>
          </a:xfrm>
          <a:prstGeom prst="actionButtonHome">
            <a:avLst/>
          </a:prstGeom>
          <a:gradFill rotWithShape="1">
            <a:gsLst>
              <a:gs pos="0">
                <a:schemeClr val="bg1"/>
              </a:gs>
              <a:gs pos="100000">
                <a:schemeClr val="accent2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9828" r:id="rId2" imgW="0" imgH="0"/>
        </mc:Choice>
        <mc:Fallback>
          <p:control r:id="rId2" imgW="0" imgH="0">
            <p:pic>
              <p:nvPicPr>
                <p:cNvPr id="11981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76663" y="1370013"/>
                  <a:ext cx="5146675" cy="31115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D1AF417E-D421-4592-9BC7-402874B3B171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120834" name="Oval 2"/>
          <p:cNvSpPr>
            <a:spLocks noChangeAspect="1" noChangeArrowheads="1"/>
          </p:cNvSpPr>
          <p:nvPr/>
        </p:nvSpPr>
        <p:spPr bwMode="auto">
          <a:xfrm>
            <a:off x="6205538" y="1912938"/>
            <a:ext cx="53975" cy="53975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scene3d>
            <a:camera prst="legacyObliqueTopRight">
              <a:rot lat="0" lon="900000" rev="0"/>
            </a:camera>
            <a:lightRig rig="legacyFlat4" dir="b"/>
          </a:scene3d>
          <a:sp3d extrusionH="887400"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  <a:extLst>
            <a:ext uri="{91240B29-F687-4F45-9708-019B960494DF}">
              <a14:hiddenLine xmlns:a14="http://schemas.microsoft.com/office/drawing/2010/main" w="9525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5672138" y="1714500"/>
            <a:ext cx="1935162" cy="88900"/>
          </a:xfrm>
          <a:prstGeom prst="rect">
            <a:avLst/>
          </a:prstGeom>
          <a:solidFill>
            <a:srgbClr val="FFFF99"/>
          </a:solidFill>
          <a:ln w="952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1835150" y="0"/>
            <a:ext cx="7415213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Operation of IPS &amp; FFS (Transmittance)</a:t>
            </a:r>
          </a:p>
          <a:p>
            <a:pPr>
              <a:spcBef>
                <a:spcPct val="50000"/>
              </a:spcBef>
            </a:pPr>
            <a:endParaRPr lang="zh-TW" alt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5670550" y="3681413"/>
            <a:ext cx="1935163" cy="85725"/>
          </a:xfrm>
          <a:prstGeom prst="rect">
            <a:avLst/>
          </a:prstGeom>
          <a:solidFill>
            <a:srgbClr val="0099CC"/>
          </a:solidFill>
          <a:ln w="952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0099CC"/>
            </a:extrusionClr>
            <a:contourClr>
              <a:srgbClr val="00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5670550" y="3432175"/>
            <a:ext cx="1935163" cy="123825"/>
          </a:xfrm>
          <a:prstGeom prst="rect">
            <a:avLst/>
          </a:prstGeom>
          <a:solidFill>
            <a:srgbClr val="3366FF"/>
          </a:solidFill>
          <a:ln w="952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5670550" y="1598613"/>
            <a:ext cx="1935163" cy="123825"/>
          </a:xfrm>
          <a:prstGeom prst="rect">
            <a:avLst/>
          </a:prstGeom>
          <a:solidFill>
            <a:srgbClr val="3366FF"/>
          </a:solidFill>
          <a:ln w="952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5670550" y="1370013"/>
            <a:ext cx="1935163" cy="88900"/>
          </a:xfrm>
          <a:prstGeom prst="rect">
            <a:avLst/>
          </a:prstGeom>
          <a:solidFill>
            <a:srgbClr val="0099CC"/>
          </a:solidFill>
          <a:ln w="952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0099CC"/>
            </a:extrusionClr>
            <a:contourClr>
              <a:srgbClr val="00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6381750" y="3606800"/>
            <a:ext cx="5746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0">
                <a:solidFill>
                  <a:schemeClr val="bg1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Polarizer</a:t>
            </a:r>
          </a:p>
        </p:txBody>
      </p:sp>
      <p:sp>
        <p:nvSpPr>
          <p:cNvPr id="120842" name="Rectangle 10"/>
          <p:cNvSpPr>
            <a:spLocks noChangeArrowheads="1"/>
          </p:cNvSpPr>
          <p:nvPr/>
        </p:nvSpPr>
        <p:spPr bwMode="auto">
          <a:xfrm>
            <a:off x="6484938" y="3403600"/>
            <a:ext cx="3524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0">
                <a:solidFill>
                  <a:schemeClr val="bg1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Glass</a:t>
            </a:r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6481763" y="1546225"/>
            <a:ext cx="35242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0">
                <a:solidFill>
                  <a:schemeClr val="bg1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Glass</a:t>
            </a: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6381750" y="1295400"/>
            <a:ext cx="5746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0">
                <a:solidFill>
                  <a:schemeClr val="bg1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Polarizer</a:t>
            </a:r>
          </a:p>
        </p:txBody>
      </p:sp>
      <p:sp>
        <p:nvSpPr>
          <p:cNvPr id="120845" name="Oval 13"/>
          <p:cNvSpPr>
            <a:spLocks noChangeAspect="1" noChangeArrowheads="1"/>
          </p:cNvSpPr>
          <p:nvPr/>
        </p:nvSpPr>
        <p:spPr bwMode="auto">
          <a:xfrm>
            <a:off x="6003925" y="2328863"/>
            <a:ext cx="53975" cy="53975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scene3d>
            <a:camera prst="legacyObliqueRight">
              <a:rot lat="0" lon="21299999" rev="0"/>
            </a:camera>
            <a:lightRig rig="legacyFlat4" dir="b"/>
          </a:scene3d>
          <a:sp3d extrusionH="1801800"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  <a:extLst>
            <a:ext uri="{91240B29-F687-4F45-9708-019B960494DF}">
              <a14:hiddenLine xmlns:a14="http://schemas.microsoft.com/office/drawing/2010/main" w="9525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46" name="Oval 14"/>
          <p:cNvSpPr>
            <a:spLocks noChangeAspect="1" noChangeArrowheads="1"/>
          </p:cNvSpPr>
          <p:nvPr/>
        </p:nvSpPr>
        <p:spPr bwMode="auto">
          <a:xfrm>
            <a:off x="6026150" y="2189163"/>
            <a:ext cx="53975" cy="53975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scene3d>
            <a:camera prst="legacyObliqueTopRight">
              <a:rot lat="0" lon="3600000" rev="0"/>
            </a:camera>
            <a:lightRig rig="legacyFlat4" dir="b"/>
          </a:scene3d>
          <a:sp3d extrusionH="684200"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  <a:extLst>
            <a:ext uri="{91240B29-F687-4F45-9708-019B960494DF}">
              <a14:hiddenLine xmlns:a14="http://schemas.microsoft.com/office/drawing/2010/main" w="9525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47" name="Oval 15"/>
          <p:cNvSpPr>
            <a:spLocks noChangeAspect="1" noChangeArrowheads="1"/>
          </p:cNvSpPr>
          <p:nvPr/>
        </p:nvSpPr>
        <p:spPr bwMode="auto">
          <a:xfrm>
            <a:off x="6086475" y="2051050"/>
            <a:ext cx="53975" cy="53975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scene3d>
            <a:camera prst="legacyObliqueTopRight">
              <a:rot lat="0" lon="2100000" rev="0"/>
            </a:camera>
            <a:lightRig rig="legacyFlat4" dir="b"/>
          </a:scene3d>
          <a:sp3d extrusionH="608000"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  <a:extLst>
            <a:ext uri="{91240B29-F687-4F45-9708-019B960494DF}">
              <a14:hiddenLine xmlns:a14="http://schemas.microsoft.com/office/drawing/2010/main" w="9525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48" name="Oval 16"/>
          <p:cNvSpPr>
            <a:spLocks noChangeAspect="1" noChangeArrowheads="1"/>
          </p:cNvSpPr>
          <p:nvPr/>
        </p:nvSpPr>
        <p:spPr bwMode="auto">
          <a:xfrm>
            <a:off x="6034088" y="2582863"/>
            <a:ext cx="53975" cy="53975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scene3d>
            <a:camera prst="legacyObliqueTopRight">
              <a:rot lat="0" lon="3600000" rev="0"/>
            </a:camera>
            <a:lightRig rig="legacyFlat4" dir="b"/>
          </a:scene3d>
          <a:sp3d extrusionH="684200"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  <a:extLst>
            <a:ext uri="{91240B29-F687-4F45-9708-019B960494DF}">
              <a14:hiddenLine xmlns:a14="http://schemas.microsoft.com/office/drawing/2010/main" w="9525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49" name="Oval 17"/>
          <p:cNvSpPr>
            <a:spLocks noChangeAspect="1" noChangeArrowheads="1"/>
          </p:cNvSpPr>
          <p:nvPr/>
        </p:nvSpPr>
        <p:spPr bwMode="auto">
          <a:xfrm>
            <a:off x="6080125" y="2787650"/>
            <a:ext cx="53975" cy="53975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scene3d>
            <a:camera prst="legacyObliqueTopRight">
              <a:rot lat="0" lon="2100000" rev="0"/>
            </a:camera>
            <a:lightRig rig="legacyFlat4" dir="b"/>
          </a:scene3d>
          <a:sp3d extrusionH="608000"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  <a:extLst>
            <a:ext uri="{91240B29-F687-4F45-9708-019B960494DF}">
              <a14:hiddenLine xmlns:a14="http://schemas.microsoft.com/office/drawing/2010/main" w="9525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50" name="Oval 18"/>
          <p:cNvSpPr>
            <a:spLocks noChangeAspect="1" noChangeArrowheads="1"/>
          </p:cNvSpPr>
          <p:nvPr/>
        </p:nvSpPr>
        <p:spPr bwMode="auto">
          <a:xfrm>
            <a:off x="6199188" y="2949575"/>
            <a:ext cx="53975" cy="53975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scene3d>
            <a:camera prst="legacyObliqueTopRight">
              <a:rot lat="0" lon="900000" rev="0"/>
            </a:camera>
            <a:lightRig rig="legacyFlat4" dir="b"/>
          </a:scene3d>
          <a:sp3d extrusionH="481000"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  <a:extLst>
            <a:ext uri="{91240B29-F687-4F45-9708-019B960494DF}">
              <a14:hiddenLine xmlns:a14="http://schemas.microsoft.com/office/drawing/2010/main" w="9525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51" name="Arc 19"/>
          <p:cNvSpPr>
            <a:spLocks noChangeAspect="1"/>
          </p:cNvSpPr>
          <p:nvPr/>
        </p:nvSpPr>
        <p:spPr bwMode="auto">
          <a:xfrm>
            <a:off x="6064250" y="2166938"/>
            <a:ext cx="723900" cy="8572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43196"/>
              <a:gd name="T1" fmla="*/ 21600 h 21600"/>
              <a:gd name="T2" fmla="*/ 43196 w 43196"/>
              <a:gd name="T3" fmla="*/ 21161 h 21600"/>
              <a:gd name="T4" fmla="*/ 21600 w 431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6" h="21600" fill="none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358" y="0"/>
                  <a:pt x="42956" y="9405"/>
                  <a:pt x="43195" y="21161"/>
                </a:cubicBezTo>
              </a:path>
              <a:path w="43196" h="21600" stroke="0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358" y="0"/>
                  <a:pt x="42956" y="9405"/>
                  <a:pt x="43195" y="21161"/>
                </a:cubicBezTo>
                <a:lnTo>
                  <a:pt x="21600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20852" name="Group 20"/>
          <p:cNvGrpSpPr>
            <a:grpSpLocks/>
          </p:cNvGrpSpPr>
          <p:nvPr/>
        </p:nvGrpSpPr>
        <p:grpSpPr bwMode="auto">
          <a:xfrm>
            <a:off x="1173163" y="963613"/>
            <a:ext cx="3798887" cy="2852737"/>
            <a:chOff x="672" y="886"/>
            <a:chExt cx="2824" cy="2163"/>
          </a:xfrm>
        </p:grpSpPr>
        <p:pic>
          <p:nvPicPr>
            <p:cNvPr id="120853" name="Picture 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886"/>
              <a:ext cx="2401" cy="1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0854" name="Text Box 22"/>
            <p:cNvSpPr txBox="1">
              <a:spLocks noChangeArrowheads="1"/>
            </p:cNvSpPr>
            <p:nvPr/>
          </p:nvSpPr>
          <p:spPr bwMode="auto">
            <a:xfrm>
              <a:off x="794" y="2657"/>
              <a:ext cx="2702" cy="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zh-TW" altLang="en-US" sz="14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 </a:t>
              </a:r>
              <a:r>
                <a:rPr lang="en-US" altLang="zh-TW" sz="14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Twist angle distribution in position of pixel</a:t>
              </a:r>
            </a:p>
            <a:p>
              <a:r>
                <a:rPr lang="en-US" altLang="zh-TW" sz="14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  electrode center in each optimum </a:t>
              </a:r>
              <a:r>
                <a:rPr lang="en-US" altLang="zh-TW" sz="1200" b="0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△nd</a:t>
              </a:r>
            </a:p>
          </p:txBody>
        </p:sp>
      </p:grpSp>
      <p:sp>
        <p:nvSpPr>
          <p:cNvPr id="120855" name="Line 23"/>
          <p:cNvSpPr>
            <a:spLocks noChangeShapeType="1"/>
          </p:cNvSpPr>
          <p:nvPr/>
        </p:nvSpPr>
        <p:spPr bwMode="auto">
          <a:xfrm>
            <a:off x="7739063" y="1746250"/>
            <a:ext cx="0" cy="168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56" name="Text Box 24"/>
          <p:cNvSpPr txBox="1">
            <a:spLocks noChangeArrowheads="1"/>
          </p:cNvSpPr>
          <p:nvPr/>
        </p:nvSpPr>
        <p:spPr bwMode="auto">
          <a:xfrm>
            <a:off x="7705725" y="2376488"/>
            <a:ext cx="2682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2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d</a:t>
            </a:r>
          </a:p>
        </p:txBody>
      </p:sp>
      <p:sp>
        <p:nvSpPr>
          <p:cNvPr id="120857" name="Line 25"/>
          <p:cNvSpPr>
            <a:spLocks noChangeShapeType="1"/>
          </p:cNvSpPr>
          <p:nvPr/>
        </p:nvSpPr>
        <p:spPr bwMode="auto">
          <a:xfrm flipV="1">
            <a:off x="7596188" y="1730375"/>
            <a:ext cx="260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58" name="Line 26"/>
          <p:cNvSpPr>
            <a:spLocks noChangeShapeType="1"/>
          </p:cNvSpPr>
          <p:nvPr/>
        </p:nvSpPr>
        <p:spPr bwMode="auto">
          <a:xfrm flipV="1">
            <a:off x="7604125" y="3424238"/>
            <a:ext cx="260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59" name="Line 27"/>
          <p:cNvSpPr>
            <a:spLocks noChangeShapeType="1"/>
          </p:cNvSpPr>
          <p:nvPr/>
        </p:nvSpPr>
        <p:spPr bwMode="auto">
          <a:xfrm flipV="1">
            <a:off x="7594600" y="2601913"/>
            <a:ext cx="0" cy="798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60" name="Text Box 28"/>
          <p:cNvSpPr txBox="1">
            <a:spLocks noChangeArrowheads="1"/>
          </p:cNvSpPr>
          <p:nvPr/>
        </p:nvSpPr>
        <p:spPr bwMode="auto">
          <a:xfrm>
            <a:off x="7370763" y="2398713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200" b="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Z</a:t>
            </a:r>
          </a:p>
        </p:txBody>
      </p:sp>
      <p:sp>
        <p:nvSpPr>
          <p:cNvPr id="120861" name="Rectangle 29"/>
          <p:cNvSpPr>
            <a:spLocks noChangeArrowheads="1"/>
          </p:cNvSpPr>
          <p:nvPr/>
        </p:nvSpPr>
        <p:spPr bwMode="auto">
          <a:xfrm>
            <a:off x="5665788" y="3351213"/>
            <a:ext cx="1935162" cy="71437"/>
          </a:xfrm>
          <a:prstGeom prst="rect">
            <a:avLst/>
          </a:prstGeom>
          <a:solidFill>
            <a:srgbClr val="FFFF99"/>
          </a:solidFill>
          <a:ln w="952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62" name="Rectangle 30"/>
          <p:cNvSpPr>
            <a:spLocks noChangeArrowheads="1"/>
          </p:cNvSpPr>
          <p:nvPr/>
        </p:nvSpPr>
        <p:spPr bwMode="auto">
          <a:xfrm>
            <a:off x="6076950" y="3276600"/>
            <a:ext cx="298450" cy="123825"/>
          </a:xfrm>
          <a:prstGeom prst="rect">
            <a:avLst/>
          </a:prstGeom>
          <a:solidFill>
            <a:srgbClr val="00FFFF"/>
          </a:solidFill>
          <a:ln w="952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00FFFF"/>
            </a:extrusionClr>
            <a:contourClr>
              <a:srgbClr val="00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63" name="Rectangle 31"/>
          <p:cNvSpPr>
            <a:spLocks noChangeArrowheads="1"/>
          </p:cNvSpPr>
          <p:nvPr/>
        </p:nvSpPr>
        <p:spPr bwMode="auto">
          <a:xfrm>
            <a:off x="6864350" y="3276600"/>
            <a:ext cx="298450" cy="123825"/>
          </a:xfrm>
          <a:prstGeom prst="rect">
            <a:avLst/>
          </a:prstGeom>
          <a:solidFill>
            <a:srgbClr val="99CC00"/>
          </a:solidFill>
          <a:ln w="952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887400" prstMaterial="legacyPlastic">
            <a:bevelT w="13500" h="13500" prst="angle"/>
            <a:bevelB w="13500" h="13500" prst="angle"/>
            <a:extrusionClr>
              <a:srgbClr val="99CC00"/>
            </a:extrusionClr>
            <a:contourClr>
              <a:srgbClr val="99CC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0864" name="Line 32"/>
          <p:cNvSpPr>
            <a:spLocks noChangeShapeType="1"/>
          </p:cNvSpPr>
          <p:nvPr/>
        </p:nvSpPr>
        <p:spPr bwMode="auto">
          <a:xfrm flipV="1">
            <a:off x="5068888" y="1817688"/>
            <a:ext cx="595312" cy="436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65" name="Line 33"/>
          <p:cNvSpPr>
            <a:spLocks noChangeShapeType="1"/>
          </p:cNvSpPr>
          <p:nvPr/>
        </p:nvSpPr>
        <p:spPr bwMode="auto">
          <a:xfrm>
            <a:off x="5097463" y="2457450"/>
            <a:ext cx="406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0866" name="Text Box 34"/>
          <p:cNvSpPr txBox="1">
            <a:spLocks noChangeArrowheads="1"/>
          </p:cNvSpPr>
          <p:nvPr/>
        </p:nvSpPr>
        <p:spPr bwMode="auto">
          <a:xfrm>
            <a:off x="4732338" y="2205038"/>
            <a:ext cx="933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PI Layer</a:t>
            </a:r>
          </a:p>
        </p:txBody>
      </p:sp>
      <p:sp>
        <p:nvSpPr>
          <p:cNvPr id="120867" name="Text Box 35"/>
          <p:cNvSpPr txBox="1">
            <a:spLocks noChangeArrowheads="1"/>
          </p:cNvSpPr>
          <p:nvPr/>
        </p:nvSpPr>
        <p:spPr bwMode="auto">
          <a:xfrm>
            <a:off x="2651125" y="579438"/>
            <a:ext cx="4013200" cy="4572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bg1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Strong Anchoring Energy</a:t>
            </a:r>
          </a:p>
        </p:txBody>
      </p:sp>
      <p:sp>
        <p:nvSpPr>
          <p:cNvPr id="120868" name="Rectangle 36"/>
          <p:cNvSpPr>
            <a:spLocks noChangeArrowheads="1"/>
          </p:cNvSpPr>
          <p:nvPr/>
        </p:nvSpPr>
        <p:spPr bwMode="auto">
          <a:xfrm rot="20700000">
            <a:off x="693738" y="966788"/>
            <a:ext cx="1409700" cy="396875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shade val="79216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FFS Mode</a:t>
            </a:r>
          </a:p>
        </p:txBody>
      </p:sp>
      <p:grpSp>
        <p:nvGrpSpPr>
          <p:cNvPr id="120869" name="Group 37"/>
          <p:cNvGrpSpPr>
            <a:grpSpLocks/>
          </p:cNvGrpSpPr>
          <p:nvPr/>
        </p:nvGrpSpPr>
        <p:grpSpPr bwMode="auto">
          <a:xfrm>
            <a:off x="1325563" y="3881438"/>
            <a:ext cx="7589837" cy="2905125"/>
            <a:chOff x="835" y="2445"/>
            <a:chExt cx="4781" cy="1830"/>
          </a:xfrm>
        </p:grpSpPr>
        <p:pic>
          <p:nvPicPr>
            <p:cNvPr id="120870" name="Picture 3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" b="-47"/>
            <a:stretch>
              <a:fillRect/>
            </a:stretch>
          </p:blipFill>
          <p:spPr bwMode="auto">
            <a:xfrm>
              <a:off x="835" y="2445"/>
              <a:ext cx="1942" cy="1830"/>
            </a:xfrm>
            <a:prstGeom prst="rect">
              <a:avLst/>
            </a:prstGeom>
            <a:noFill/>
            <a:ln w="25400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0871" name="AutoShape 39"/>
            <p:cNvSpPr>
              <a:spLocks noChangeArrowheads="1"/>
            </p:cNvSpPr>
            <p:nvPr/>
          </p:nvSpPr>
          <p:spPr bwMode="auto">
            <a:xfrm>
              <a:off x="2874" y="3262"/>
              <a:ext cx="329" cy="311"/>
            </a:xfrm>
            <a:prstGeom prst="rightArrow">
              <a:avLst>
                <a:gd name="adj1" fmla="val 50000"/>
                <a:gd name="adj2" fmla="val 2644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0872" name="Text Box 40"/>
            <p:cNvSpPr txBox="1">
              <a:spLocks noChangeArrowheads="1"/>
            </p:cNvSpPr>
            <p:nvPr/>
          </p:nvSpPr>
          <p:spPr bwMode="auto">
            <a:xfrm>
              <a:off x="3309" y="2836"/>
              <a:ext cx="2307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Font typeface="Wingdings" panose="05000000000000000000" pitchFamily="2" charset="2"/>
                <a:buChar char="ü"/>
              </a:pPr>
              <a:r>
                <a:rPr lang="zh-TW" altLang="en-US" sz="16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 </a:t>
              </a:r>
              <a:r>
                <a:rPr lang="en-US" altLang="zh-TW" sz="16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E-Filed </a:t>
              </a:r>
              <a:r>
                <a:rPr lang="en-US" altLang="zh-TW" sz="16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  <a:sym typeface="Wingdings" panose="05000000000000000000" pitchFamily="2" charset="2"/>
                </a:rPr>
                <a:t>    FFS &gt; IPS</a:t>
              </a:r>
            </a:p>
            <a:p>
              <a:pPr>
                <a:buFont typeface="Wingdings" panose="05000000000000000000" pitchFamily="2" charset="2"/>
                <a:buChar char="ü"/>
              </a:pPr>
              <a:r>
                <a:rPr lang="en-US" altLang="zh-TW" sz="16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  <a:sym typeface="Wingdings" panose="05000000000000000000" pitchFamily="2" charset="2"/>
                </a:rPr>
                <a:t> As a result, FFS has higher Tr. </a:t>
              </a:r>
            </a:p>
            <a:p>
              <a:pPr>
                <a:buFont typeface="Wingdings" panose="05000000000000000000" pitchFamily="2" charset="2"/>
                <a:buNone/>
              </a:pPr>
              <a:r>
                <a:rPr lang="en-US" altLang="zh-TW" sz="16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  <a:sym typeface="Wingdings" panose="05000000000000000000" pitchFamily="2" charset="2"/>
                </a:rPr>
                <a:t>   Than IPS mode </a:t>
              </a:r>
              <a:endParaRPr lang="en-US" altLang="zh-TW" sz="16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20873" name="Text Box 41"/>
            <p:cNvSpPr txBox="1">
              <a:spLocks noChangeArrowheads="1"/>
            </p:cNvSpPr>
            <p:nvPr/>
          </p:nvSpPr>
          <p:spPr bwMode="auto">
            <a:xfrm>
              <a:off x="3425" y="3511"/>
              <a:ext cx="1347" cy="53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i="1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IPS </a:t>
              </a:r>
              <a:r>
                <a:rPr lang="en-US" altLang="zh-TW" sz="2400" i="1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  <a:sym typeface="Wingdings" panose="05000000000000000000" pitchFamily="2" charset="2"/>
                </a:rPr>
                <a:t>~ 35deg</a:t>
              </a:r>
            </a:p>
            <a:p>
              <a:r>
                <a:rPr lang="en-US" altLang="zh-TW" sz="2400" i="1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  <a:sym typeface="Wingdings" panose="05000000000000000000" pitchFamily="2" charset="2"/>
                </a:rPr>
                <a:t>FFS ~ 10deg</a:t>
              </a:r>
              <a:endParaRPr lang="en-US" altLang="zh-TW" sz="2400" i="1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20874" name="Rectangle 42"/>
            <p:cNvSpPr>
              <a:spLocks noChangeArrowheads="1"/>
            </p:cNvSpPr>
            <p:nvPr/>
          </p:nvSpPr>
          <p:spPr bwMode="auto">
            <a:xfrm rot="20700000">
              <a:off x="4524" y="3920"/>
              <a:ext cx="1054" cy="250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gamma/>
                    <a:shade val="79216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53882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INL. Design</a:t>
              </a:r>
            </a:p>
          </p:txBody>
        </p:sp>
      </p:grpSp>
      <p:sp>
        <p:nvSpPr>
          <p:cNvPr id="120875" name="AutoShape 43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4125" y="6588125"/>
            <a:ext cx="269875" cy="269875"/>
          </a:xfrm>
          <a:prstGeom prst="actionButtonReturn">
            <a:avLst/>
          </a:prstGeom>
          <a:solidFill>
            <a:srgbClr val="C0C0C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20876" name="Group 44"/>
          <p:cNvGrpSpPr>
            <a:grpSpLocks/>
          </p:cNvGrpSpPr>
          <p:nvPr/>
        </p:nvGrpSpPr>
        <p:grpSpPr bwMode="auto">
          <a:xfrm>
            <a:off x="6905625" y="1951038"/>
            <a:ext cx="1484313" cy="565150"/>
            <a:chOff x="4350" y="1229"/>
            <a:chExt cx="935" cy="356"/>
          </a:xfrm>
        </p:grpSpPr>
        <p:sp>
          <p:nvSpPr>
            <p:cNvPr id="120877" name="AutoShape 45"/>
            <p:cNvSpPr>
              <a:spLocks noChangeArrowheads="1"/>
            </p:cNvSpPr>
            <p:nvPr/>
          </p:nvSpPr>
          <p:spPr bwMode="auto">
            <a:xfrm rot="-1750420">
              <a:off x="4350" y="1434"/>
              <a:ext cx="381" cy="151"/>
            </a:xfrm>
            <a:prstGeom prst="rightArrow">
              <a:avLst>
                <a:gd name="adj1" fmla="val 50000"/>
                <a:gd name="adj2" fmla="val 63079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66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scene3d>
              <a:camera prst="legacyObliqueTopRight">
                <a:rot lat="20399999" lon="19799999" rev="0"/>
              </a:camera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6600"/>
              </a:extrusionClr>
              <a:contourClr>
                <a:srgbClr val="FF6600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20878" name="Text Box 46"/>
            <p:cNvSpPr txBox="1">
              <a:spLocks noChangeArrowheads="1"/>
            </p:cNvSpPr>
            <p:nvPr/>
          </p:nvSpPr>
          <p:spPr bwMode="auto">
            <a:xfrm>
              <a:off x="4413" y="1229"/>
              <a:ext cx="8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200" b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Rubbing Direction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20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2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7A4962CF-C3CC-4478-9BF1-6F1DA0CCDD92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1908175" y="0"/>
            <a:ext cx="7415213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Operation of IPS &amp; FFS (Transmittance)</a:t>
            </a:r>
          </a:p>
          <a:p>
            <a:pPr>
              <a:spcBef>
                <a:spcPct val="50000"/>
              </a:spcBef>
            </a:pPr>
            <a:endParaRPr lang="zh-TW" alt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121859" name="Text Box 3"/>
          <p:cNvSpPr txBox="1">
            <a:spLocks noChangeArrowheads="1"/>
          </p:cNvSpPr>
          <p:nvPr/>
        </p:nvSpPr>
        <p:spPr bwMode="auto">
          <a:xfrm>
            <a:off x="1535113" y="3003550"/>
            <a:ext cx="62230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UniversalMath1 BT" panose="05050102010205020602" pitchFamily="18" charset="2"/>
              <a:buChar char="f"/>
            </a:pPr>
            <a:r>
              <a:rPr lang="zh-TW" altLang="en-US" sz="1400">
                <a:latin typeface="Tahoma" panose="020B0604030504040204" pitchFamily="34" charset="0"/>
                <a:ea typeface="標楷體" panose="03000509000000000000" pitchFamily="65" charset="-120"/>
                <a:sym typeface="UniversalMath1 BT" panose="05050102010205020602" pitchFamily="18" charset="2"/>
              </a:rPr>
              <a:t>： </a:t>
            </a:r>
            <a:r>
              <a:rPr lang="en-US" altLang="zh-TW" sz="1400" b="0">
                <a:latin typeface="Tahoma" panose="020B0604030504040204" pitchFamily="34" charset="0"/>
                <a:ea typeface="標楷體" panose="03000509000000000000" pitchFamily="65" charset="-120"/>
                <a:sym typeface="UniversalMath1 BT" panose="05050102010205020602" pitchFamily="18" charset="2"/>
              </a:rPr>
              <a:t>Angle between optical axis of LC and transmission axis of the polarizer</a:t>
            </a:r>
          </a:p>
          <a:p>
            <a:pPr>
              <a:buFont typeface="UniversalMath1 BT" panose="05050102010205020602" pitchFamily="18" charset="2"/>
              <a:buNone/>
            </a:pPr>
            <a:r>
              <a:rPr lang="en-US" altLang="zh-TW" sz="1400" b="0">
                <a:latin typeface="Tahoma" panose="020B0604030504040204" pitchFamily="34" charset="0"/>
                <a:ea typeface="標楷體" panose="03000509000000000000" pitchFamily="65" charset="-120"/>
                <a:sym typeface="UniversalMath1 BT" panose="05050102010205020602" pitchFamily="18" charset="2"/>
              </a:rPr>
              <a:t>θ </a:t>
            </a:r>
            <a:r>
              <a:rPr lang="zh-TW" altLang="en-US" sz="1400">
                <a:latin typeface="Tahoma" panose="020B0604030504040204" pitchFamily="34" charset="0"/>
                <a:ea typeface="標楷體" panose="03000509000000000000" pitchFamily="65" charset="-120"/>
                <a:sym typeface="UniversalMath1 BT" panose="05050102010205020602" pitchFamily="18" charset="2"/>
              </a:rPr>
              <a:t>：</a:t>
            </a:r>
            <a:r>
              <a:rPr lang="zh-TW" altLang="en-US" sz="1400" b="0">
                <a:latin typeface="Tahoma" panose="020B0604030504040204" pitchFamily="34" charset="0"/>
                <a:ea typeface="標楷體" panose="03000509000000000000" pitchFamily="65" charset="-120"/>
                <a:sym typeface="UniversalMath1 BT" panose="05050102010205020602" pitchFamily="18" charset="2"/>
              </a:rPr>
              <a:t> </a:t>
            </a:r>
            <a:r>
              <a:rPr lang="en-US" altLang="zh-TW" sz="1400" b="0">
                <a:latin typeface="Tahoma" panose="020B0604030504040204" pitchFamily="34" charset="0"/>
                <a:ea typeface="標楷體" panose="03000509000000000000" pitchFamily="65" charset="-120"/>
                <a:sym typeface="UniversalMath1 BT" panose="05050102010205020602" pitchFamily="18" charset="2"/>
              </a:rPr>
              <a:t>Tilt angle of LC director</a:t>
            </a: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1535113" y="1439863"/>
            <a:ext cx="3997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zh-TW" altLang="en-US" sz="1400" b="0">
                <a:solidFill>
                  <a:schemeClr val="hlink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400" b="0">
                <a:solidFill>
                  <a:schemeClr val="hlink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From Jones’ Matrix and Uni-Axial Crystal Model</a:t>
            </a:r>
          </a:p>
        </p:txBody>
      </p:sp>
      <p:sp>
        <p:nvSpPr>
          <p:cNvPr id="121861" name="Rectangle 5"/>
          <p:cNvSpPr>
            <a:spLocks noChangeArrowheads="1"/>
          </p:cNvSpPr>
          <p:nvPr/>
        </p:nvSpPr>
        <p:spPr bwMode="auto">
          <a:xfrm>
            <a:off x="3375025" y="974725"/>
            <a:ext cx="2354263" cy="4572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79216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Optical theory</a:t>
            </a:r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1684338" y="542925"/>
            <a:ext cx="5784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Blip>
                <a:blip r:embed="rId2"/>
              </a:buBlip>
            </a:pPr>
            <a:r>
              <a:rPr lang="en-US" altLang="zh-TW" sz="2000">
                <a:solidFill>
                  <a:schemeClr val="hlink"/>
                </a:solidFill>
                <a:latin typeface="Tahoma" panose="020B0604030504040204" pitchFamily="34" charset="0"/>
              </a:rPr>
              <a:t>ECB</a:t>
            </a:r>
            <a:r>
              <a:rPr lang="en-US" altLang="zh-TW" sz="2000">
                <a:solidFill>
                  <a:schemeClr val="hlink"/>
                </a:solidFill>
                <a:latin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altLang="zh-TW" sz="2000">
                <a:solidFill>
                  <a:srgbClr val="FF3300"/>
                </a:solidFill>
                <a:latin typeface="Tahoma" panose="020B0604030504040204" pitchFamily="34" charset="0"/>
              </a:rPr>
              <a:t>E</a:t>
            </a:r>
            <a:r>
              <a:rPr lang="en-US" altLang="zh-TW" sz="2000">
                <a:solidFill>
                  <a:schemeClr val="hlink"/>
                </a:solidFill>
                <a:latin typeface="Tahoma" panose="020B0604030504040204" pitchFamily="34" charset="0"/>
              </a:rPr>
              <a:t>lectrically </a:t>
            </a:r>
            <a:r>
              <a:rPr lang="en-US" altLang="zh-TW" sz="2000">
                <a:solidFill>
                  <a:srgbClr val="FF3300"/>
                </a:solidFill>
                <a:latin typeface="Tahoma" panose="020B0604030504040204" pitchFamily="34" charset="0"/>
              </a:rPr>
              <a:t>C</a:t>
            </a:r>
            <a:r>
              <a:rPr lang="en-US" altLang="zh-TW" sz="2000">
                <a:solidFill>
                  <a:schemeClr val="hlink"/>
                </a:solidFill>
                <a:latin typeface="Tahoma" panose="020B0604030504040204" pitchFamily="34" charset="0"/>
              </a:rPr>
              <a:t>ontrolled </a:t>
            </a:r>
            <a:r>
              <a:rPr lang="en-US" altLang="zh-TW" sz="2000">
                <a:solidFill>
                  <a:srgbClr val="FF3300"/>
                </a:solidFill>
                <a:latin typeface="Tahoma" panose="020B0604030504040204" pitchFamily="34" charset="0"/>
              </a:rPr>
              <a:t>B</a:t>
            </a:r>
            <a:r>
              <a:rPr lang="en-US" altLang="zh-TW" sz="2000">
                <a:solidFill>
                  <a:schemeClr val="hlink"/>
                </a:solidFill>
                <a:latin typeface="Tahoma" panose="020B0604030504040204" pitchFamily="34" charset="0"/>
              </a:rPr>
              <a:t>irefringence</a:t>
            </a:r>
          </a:p>
        </p:txBody>
      </p:sp>
      <p:pic>
        <p:nvPicPr>
          <p:cNvPr id="1218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1758950"/>
            <a:ext cx="2622550" cy="12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1864" name="Rectangle 8"/>
          <p:cNvSpPr>
            <a:spLocks noChangeArrowheads="1"/>
          </p:cNvSpPr>
          <p:nvPr/>
        </p:nvSpPr>
        <p:spPr bwMode="auto">
          <a:xfrm>
            <a:off x="1450975" y="3257550"/>
            <a:ext cx="2627313" cy="246063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1865" name="Text Box 9"/>
          <p:cNvSpPr txBox="1">
            <a:spLocks noChangeArrowheads="1"/>
          </p:cNvSpPr>
          <p:nvPr/>
        </p:nvSpPr>
        <p:spPr bwMode="auto">
          <a:xfrm>
            <a:off x="1989138" y="4659313"/>
            <a:ext cx="19986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20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20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IPS: </a:t>
            </a:r>
            <a:r>
              <a:rPr lang="en-US" altLang="zh-TW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sym typeface="UniversalMath1 BT" panose="05050102010205020602" pitchFamily="18" charset="2"/>
              </a:rPr>
              <a:t>θ~</a:t>
            </a:r>
            <a:r>
              <a:rPr lang="en-US" altLang="zh-TW" sz="20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0deg</a:t>
            </a:r>
          </a:p>
        </p:txBody>
      </p:sp>
      <p:sp>
        <p:nvSpPr>
          <p:cNvPr id="121866" name="Rectangle 10"/>
          <p:cNvSpPr>
            <a:spLocks noChangeArrowheads="1"/>
          </p:cNvSpPr>
          <p:nvPr/>
        </p:nvSpPr>
        <p:spPr bwMode="auto">
          <a:xfrm>
            <a:off x="4594225" y="4413250"/>
            <a:ext cx="2209800" cy="200025"/>
          </a:xfrm>
          <a:prstGeom prst="rect">
            <a:avLst/>
          </a:prstGeom>
          <a:solidFill>
            <a:schemeClr val="bg1"/>
          </a:solidFill>
          <a:ln w="15875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  <a:flatTx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TW" sz="1200">
                <a:latin typeface="Tahoma" panose="020B0604030504040204" pitchFamily="34" charset="0"/>
                <a:ea typeface="標楷體" panose="03000509000000000000" pitchFamily="65" charset="-120"/>
              </a:rPr>
              <a:t>-</a:t>
            </a:r>
          </a:p>
        </p:txBody>
      </p:sp>
      <p:sp>
        <p:nvSpPr>
          <p:cNvPr id="121867" name="Rectangle 11"/>
          <p:cNvSpPr>
            <a:spLocks noChangeArrowheads="1"/>
          </p:cNvSpPr>
          <p:nvPr/>
        </p:nvSpPr>
        <p:spPr bwMode="auto">
          <a:xfrm>
            <a:off x="4594225" y="4327525"/>
            <a:ext cx="2198688" cy="76200"/>
          </a:xfrm>
          <a:prstGeom prst="rect">
            <a:avLst/>
          </a:prstGeom>
          <a:solidFill>
            <a:schemeClr val="bg2"/>
          </a:solidFill>
          <a:ln w="15875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bg2"/>
            </a:extrusionClr>
            <a:contourClr>
              <a:schemeClr val="bg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  <a:flatTx/>
          </a:bodyPr>
          <a:lstStyle/>
          <a:p>
            <a:endParaRPr lang="zh-TW" altLang="en-US"/>
          </a:p>
        </p:txBody>
      </p:sp>
      <p:sp>
        <p:nvSpPr>
          <p:cNvPr id="121868" name="Rectangle 12"/>
          <p:cNvSpPr>
            <a:spLocks noChangeArrowheads="1"/>
          </p:cNvSpPr>
          <p:nvPr/>
        </p:nvSpPr>
        <p:spPr bwMode="auto">
          <a:xfrm>
            <a:off x="4578350" y="4111625"/>
            <a:ext cx="325438" cy="200025"/>
          </a:xfrm>
          <a:prstGeom prst="rect">
            <a:avLst/>
          </a:prstGeom>
          <a:solidFill>
            <a:srgbClr val="FF0000"/>
          </a:solidFill>
          <a:ln w="15875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  <a:contourClr>
              <a:srgbClr val="FF0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  <a:flatTx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TW" sz="1200">
                <a:latin typeface="Tahoma" panose="020B0604030504040204" pitchFamily="34" charset="0"/>
                <a:ea typeface="標楷體" panose="03000509000000000000" pitchFamily="65" charset="-120"/>
              </a:rPr>
              <a:t>+</a:t>
            </a:r>
          </a:p>
        </p:txBody>
      </p:sp>
      <p:sp>
        <p:nvSpPr>
          <p:cNvPr id="121869" name="Rectangle 13"/>
          <p:cNvSpPr>
            <a:spLocks noChangeArrowheads="1"/>
          </p:cNvSpPr>
          <p:nvPr/>
        </p:nvSpPr>
        <p:spPr bwMode="auto">
          <a:xfrm>
            <a:off x="6365875" y="4111625"/>
            <a:ext cx="325438" cy="200025"/>
          </a:xfrm>
          <a:prstGeom prst="rect">
            <a:avLst/>
          </a:prstGeom>
          <a:solidFill>
            <a:srgbClr val="FF0000"/>
          </a:solidFill>
          <a:ln w="15875" algn="ctr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  <a:contourClr>
              <a:srgbClr val="FF0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  <a:flatTx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TW" sz="1200">
                <a:latin typeface="Tahoma" panose="020B0604030504040204" pitchFamily="34" charset="0"/>
                <a:ea typeface="標楷體" panose="03000509000000000000" pitchFamily="65" charset="-120"/>
              </a:rPr>
              <a:t>+</a:t>
            </a:r>
          </a:p>
        </p:txBody>
      </p:sp>
      <p:sp>
        <p:nvSpPr>
          <p:cNvPr id="121870" name="Oval 14"/>
          <p:cNvSpPr>
            <a:spLocks noChangeArrowheads="1"/>
          </p:cNvSpPr>
          <p:nvPr/>
        </p:nvSpPr>
        <p:spPr bwMode="auto">
          <a:xfrm>
            <a:off x="4738688" y="3913188"/>
            <a:ext cx="152400" cy="152400"/>
          </a:xfrm>
          <a:prstGeom prst="ellipse">
            <a:avLst/>
          </a:prstGeom>
          <a:solidFill>
            <a:srgbClr val="FFFF49"/>
          </a:solidFill>
          <a:ln w="9525">
            <a:round/>
            <a:headEnd/>
            <a:tailEnd/>
          </a:ln>
          <a:effectLst/>
          <a:scene3d>
            <a:camera prst="legacyObliqueTopRight">
              <a:rot lat="4500000" lon="1500000" rev="0"/>
            </a:camera>
            <a:lightRig rig="legacyFlat4" dir="b"/>
          </a:scene3d>
          <a:sp3d extrusionH="290500" prstMaterial="legacyMatte">
            <a:bevelT w="13500" h="13500" prst="angle"/>
            <a:bevelB w="13500" h="13500" prst="angle"/>
            <a:extrusionClr>
              <a:srgbClr val="FFFF49"/>
            </a:extrusionClr>
            <a:contourClr>
              <a:srgbClr val="FFFF4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1871" name="Oval 15"/>
          <p:cNvSpPr>
            <a:spLocks noChangeArrowheads="1"/>
          </p:cNvSpPr>
          <p:nvPr/>
        </p:nvSpPr>
        <p:spPr bwMode="auto">
          <a:xfrm>
            <a:off x="5553075" y="3913188"/>
            <a:ext cx="152400" cy="152400"/>
          </a:xfrm>
          <a:prstGeom prst="ellipse">
            <a:avLst/>
          </a:prstGeom>
          <a:solidFill>
            <a:srgbClr val="FFFF49"/>
          </a:solidFill>
          <a:ln w="9525">
            <a:round/>
            <a:headEnd/>
            <a:tailEnd/>
          </a:ln>
          <a:effectLst/>
          <a:scene3d>
            <a:camera prst="legacyObliqueTopRight">
              <a:rot lat="5400000" lon="20099999" rev="0"/>
            </a:camera>
            <a:lightRig rig="legacyFlat4" dir="b"/>
          </a:scene3d>
          <a:sp3d extrusionH="290500" prstMaterial="legacyMatte">
            <a:bevelT w="13500" h="13500" prst="angle"/>
            <a:bevelB w="13500" h="13500" prst="angle"/>
            <a:extrusionClr>
              <a:srgbClr val="FFFF49"/>
            </a:extrusionClr>
            <a:contourClr>
              <a:srgbClr val="FFFF4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1872" name="Rectangle 16"/>
          <p:cNvSpPr>
            <a:spLocks noChangeArrowheads="1"/>
          </p:cNvSpPr>
          <p:nvPr/>
        </p:nvSpPr>
        <p:spPr bwMode="auto">
          <a:xfrm>
            <a:off x="2098675" y="4419600"/>
            <a:ext cx="1774825" cy="200025"/>
          </a:xfrm>
          <a:prstGeom prst="rect">
            <a:avLst/>
          </a:prstGeom>
          <a:solidFill>
            <a:schemeClr val="bg1"/>
          </a:solidFill>
          <a:ln w="1587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  <a:flatTx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TW" sz="1200">
                <a:latin typeface="Tahoma" panose="020B0604030504040204" pitchFamily="34" charset="0"/>
                <a:ea typeface="標楷體" panose="03000509000000000000" pitchFamily="65" charset="-120"/>
              </a:rPr>
              <a:t>-</a:t>
            </a:r>
          </a:p>
        </p:txBody>
      </p:sp>
      <p:sp>
        <p:nvSpPr>
          <p:cNvPr id="121873" name="Rectangle 17"/>
          <p:cNvSpPr>
            <a:spLocks noChangeArrowheads="1"/>
          </p:cNvSpPr>
          <p:nvPr/>
        </p:nvSpPr>
        <p:spPr bwMode="auto">
          <a:xfrm>
            <a:off x="2098675" y="4327525"/>
            <a:ext cx="1766888" cy="80963"/>
          </a:xfrm>
          <a:prstGeom prst="rect">
            <a:avLst/>
          </a:prstGeom>
          <a:solidFill>
            <a:schemeClr val="bg2"/>
          </a:solidFill>
          <a:ln w="1587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bg2"/>
            </a:extrusionClr>
            <a:contourClr>
              <a:schemeClr val="bg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  <a:flatTx/>
          </a:bodyPr>
          <a:lstStyle/>
          <a:p>
            <a:endParaRPr lang="zh-TW" altLang="en-US"/>
          </a:p>
        </p:txBody>
      </p:sp>
      <p:sp>
        <p:nvSpPr>
          <p:cNvPr id="121874" name="Rectangle 18"/>
          <p:cNvSpPr>
            <a:spLocks noChangeArrowheads="1"/>
          </p:cNvSpPr>
          <p:nvPr/>
        </p:nvSpPr>
        <p:spPr bwMode="auto">
          <a:xfrm>
            <a:off x="2082800" y="4111625"/>
            <a:ext cx="325438" cy="200025"/>
          </a:xfrm>
          <a:prstGeom prst="rect">
            <a:avLst/>
          </a:prstGeom>
          <a:solidFill>
            <a:srgbClr val="FF0000"/>
          </a:solidFill>
          <a:ln w="1587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  <a:contourClr>
              <a:srgbClr val="FF00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  <a:flatTx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TW" sz="1200">
                <a:latin typeface="Tahoma" panose="020B0604030504040204" pitchFamily="34" charset="0"/>
                <a:ea typeface="標楷體" panose="03000509000000000000" pitchFamily="65" charset="-120"/>
              </a:rPr>
              <a:t>+</a:t>
            </a:r>
          </a:p>
        </p:txBody>
      </p:sp>
      <p:sp>
        <p:nvSpPr>
          <p:cNvPr id="121875" name="Rectangle 19"/>
          <p:cNvSpPr>
            <a:spLocks noChangeArrowheads="1"/>
          </p:cNvSpPr>
          <p:nvPr/>
        </p:nvSpPr>
        <p:spPr bwMode="auto">
          <a:xfrm>
            <a:off x="3529013" y="4111625"/>
            <a:ext cx="265112" cy="200025"/>
          </a:xfrm>
          <a:prstGeom prst="rect">
            <a:avLst/>
          </a:prstGeom>
          <a:solidFill>
            <a:srgbClr val="99CC00"/>
          </a:solidFill>
          <a:ln w="15875" algn="ctr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  <a:contourClr>
              <a:srgbClr val="99CC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  <a:flatTx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TW" sz="1200">
                <a:latin typeface="Tahoma" panose="020B0604030504040204" pitchFamily="34" charset="0"/>
                <a:ea typeface="標楷體" panose="03000509000000000000" pitchFamily="65" charset="-120"/>
              </a:rPr>
              <a:t>-</a:t>
            </a:r>
          </a:p>
        </p:txBody>
      </p:sp>
      <p:sp>
        <p:nvSpPr>
          <p:cNvPr id="121876" name="Oval 20"/>
          <p:cNvSpPr>
            <a:spLocks noChangeArrowheads="1"/>
          </p:cNvSpPr>
          <p:nvPr/>
        </p:nvSpPr>
        <p:spPr bwMode="auto">
          <a:xfrm>
            <a:off x="2224088" y="3698875"/>
            <a:ext cx="152400" cy="152400"/>
          </a:xfrm>
          <a:prstGeom prst="ellipse">
            <a:avLst/>
          </a:prstGeom>
          <a:solidFill>
            <a:srgbClr val="FFFF49"/>
          </a:solidFill>
          <a:ln w="9525">
            <a:round/>
            <a:headEnd/>
            <a:tailEnd/>
          </a:ln>
          <a:effectLst/>
          <a:scene3d>
            <a:camera prst="legacyObliqueFront">
              <a:rot lat="300000" lon="4800000" rev="0"/>
            </a:camera>
            <a:lightRig rig="legacyFlat4" dir="b"/>
          </a:scene3d>
          <a:sp3d extrusionH="290500" prstMaterial="legacyMatte">
            <a:bevelT w="13500" h="13500" prst="angle"/>
            <a:bevelB w="13500" h="13500" prst="angle"/>
            <a:extrusionClr>
              <a:srgbClr val="FFFF49"/>
            </a:extrusionClr>
            <a:contourClr>
              <a:srgbClr val="FFFF4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1877" name="Oval 21"/>
          <p:cNvSpPr>
            <a:spLocks noChangeArrowheads="1"/>
          </p:cNvSpPr>
          <p:nvPr/>
        </p:nvSpPr>
        <p:spPr bwMode="auto">
          <a:xfrm>
            <a:off x="4989513" y="3578225"/>
            <a:ext cx="152400" cy="152400"/>
          </a:xfrm>
          <a:prstGeom prst="ellipse">
            <a:avLst/>
          </a:prstGeom>
          <a:solidFill>
            <a:srgbClr val="FFFF49"/>
          </a:solidFill>
          <a:ln w="9525">
            <a:round/>
            <a:headEnd/>
            <a:tailEnd/>
          </a:ln>
          <a:effectLst/>
          <a:scene3d>
            <a:camera prst="legacyObliqueFront">
              <a:rot lat="300000" lon="4800000" rev="0"/>
            </a:camera>
            <a:lightRig rig="legacyFlat4" dir="b"/>
          </a:scene3d>
          <a:sp3d extrusionH="290500" prstMaterial="legacyMatte">
            <a:bevelT w="13500" h="13500" prst="angle"/>
            <a:bevelB w="13500" h="13500" prst="angle"/>
            <a:extrusionClr>
              <a:srgbClr val="FFFF49"/>
            </a:extrusionClr>
            <a:contourClr>
              <a:srgbClr val="FFFF4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1878" name="Oval 22"/>
          <p:cNvSpPr>
            <a:spLocks noChangeArrowheads="1"/>
          </p:cNvSpPr>
          <p:nvPr/>
        </p:nvSpPr>
        <p:spPr bwMode="auto">
          <a:xfrm>
            <a:off x="5761038" y="3935413"/>
            <a:ext cx="152400" cy="152400"/>
          </a:xfrm>
          <a:prstGeom prst="ellipse">
            <a:avLst/>
          </a:prstGeom>
          <a:solidFill>
            <a:srgbClr val="FFFF49"/>
          </a:solidFill>
          <a:ln w="9525">
            <a:round/>
            <a:headEnd/>
            <a:tailEnd/>
          </a:ln>
          <a:effectLst/>
          <a:scene3d>
            <a:camera prst="legacyObliqueTopRight">
              <a:rot lat="4500000" lon="1500000" rev="0"/>
            </a:camera>
            <a:lightRig rig="legacyFlat4" dir="b"/>
          </a:scene3d>
          <a:sp3d extrusionH="290500" prstMaterial="legacyMatte">
            <a:bevelT w="13500" h="13500" prst="angle"/>
            <a:bevelB w="13500" h="13500" prst="angle"/>
            <a:extrusionClr>
              <a:srgbClr val="FFFF49"/>
            </a:extrusionClr>
            <a:contourClr>
              <a:srgbClr val="FFFF4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1879" name="Oval 23"/>
          <p:cNvSpPr>
            <a:spLocks noChangeArrowheads="1"/>
          </p:cNvSpPr>
          <p:nvPr/>
        </p:nvSpPr>
        <p:spPr bwMode="auto">
          <a:xfrm>
            <a:off x="6575425" y="3935413"/>
            <a:ext cx="152400" cy="152400"/>
          </a:xfrm>
          <a:prstGeom prst="ellipse">
            <a:avLst/>
          </a:prstGeom>
          <a:solidFill>
            <a:srgbClr val="FFFF49"/>
          </a:solidFill>
          <a:ln w="9525">
            <a:round/>
            <a:headEnd/>
            <a:tailEnd/>
          </a:ln>
          <a:effectLst/>
          <a:scene3d>
            <a:camera prst="legacyObliqueTopRight">
              <a:rot lat="5400000" lon="20099999" rev="0"/>
            </a:camera>
            <a:lightRig rig="legacyFlat4" dir="b"/>
          </a:scene3d>
          <a:sp3d extrusionH="290500" prstMaterial="legacyMatte">
            <a:bevelT w="13500" h="13500" prst="angle"/>
            <a:bevelB w="13500" h="13500" prst="angle"/>
            <a:extrusionClr>
              <a:srgbClr val="FFFF49"/>
            </a:extrusionClr>
            <a:contourClr>
              <a:srgbClr val="FFFF4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1880" name="Oval 24"/>
          <p:cNvSpPr>
            <a:spLocks noChangeArrowheads="1"/>
          </p:cNvSpPr>
          <p:nvPr/>
        </p:nvSpPr>
        <p:spPr bwMode="auto">
          <a:xfrm>
            <a:off x="6011863" y="3600450"/>
            <a:ext cx="152400" cy="152400"/>
          </a:xfrm>
          <a:prstGeom prst="ellipse">
            <a:avLst/>
          </a:prstGeom>
          <a:solidFill>
            <a:srgbClr val="FFFF49"/>
          </a:solidFill>
          <a:ln w="9525">
            <a:round/>
            <a:headEnd/>
            <a:tailEnd/>
          </a:ln>
          <a:effectLst/>
          <a:scene3d>
            <a:camera prst="legacyObliqueFront">
              <a:rot lat="300000" lon="4800000" rev="0"/>
            </a:camera>
            <a:lightRig rig="legacyFlat4" dir="b"/>
          </a:scene3d>
          <a:sp3d extrusionH="290500" prstMaterial="legacyMatte">
            <a:bevelT w="13500" h="13500" prst="angle"/>
            <a:bevelB w="13500" h="13500" prst="angle"/>
            <a:extrusionClr>
              <a:srgbClr val="FFFF49"/>
            </a:extrusionClr>
            <a:contourClr>
              <a:srgbClr val="FFFF4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1881" name="Oval 25"/>
          <p:cNvSpPr>
            <a:spLocks noChangeArrowheads="1"/>
          </p:cNvSpPr>
          <p:nvPr/>
        </p:nvSpPr>
        <p:spPr bwMode="auto">
          <a:xfrm>
            <a:off x="2667000" y="3698875"/>
            <a:ext cx="152400" cy="152400"/>
          </a:xfrm>
          <a:prstGeom prst="ellipse">
            <a:avLst/>
          </a:prstGeom>
          <a:solidFill>
            <a:srgbClr val="FFFF49"/>
          </a:solidFill>
          <a:ln w="9525">
            <a:round/>
            <a:headEnd/>
            <a:tailEnd/>
          </a:ln>
          <a:effectLst/>
          <a:scene3d>
            <a:camera prst="legacyObliqueFront">
              <a:rot lat="300000" lon="4800000" rev="0"/>
            </a:camera>
            <a:lightRig rig="legacyFlat4" dir="b"/>
          </a:scene3d>
          <a:sp3d extrusionH="290500" prstMaterial="legacyMatte">
            <a:bevelT w="13500" h="13500" prst="angle"/>
            <a:bevelB w="13500" h="13500" prst="angle"/>
            <a:extrusionClr>
              <a:srgbClr val="FFFF49"/>
            </a:extrusionClr>
            <a:contourClr>
              <a:srgbClr val="FFFF4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1882" name="Oval 26"/>
          <p:cNvSpPr>
            <a:spLocks noChangeArrowheads="1"/>
          </p:cNvSpPr>
          <p:nvPr/>
        </p:nvSpPr>
        <p:spPr bwMode="auto">
          <a:xfrm>
            <a:off x="3111500" y="3698875"/>
            <a:ext cx="152400" cy="152400"/>
          </a:xfrm>
          <a:prstGeom prst="ellipse">
            <a:avLst/>
          </a:prstGeom>
          <a:solidFill>
            <a:srgbClr val="FFFF49"/>
          </a:solidFill>
          <a:ln w="9525">
            <a:round/>
            <a:headEnd/>
            <a:tailEnd/>
          </a:ln>
          <a:effectLst/>
          <a:scene3d>
            <a:camera prst="legacyObliqueFront">
              <a:rot lat="300000" lon="4800000" rev="0"/>
            </a:camera>
            <a:lightRig rig="legacyFlat4" dir="b"/>
          </a:scene3d>
          <a:sp3d extrusionH="290500" prstMaterial="legacyMatte">
            <a:bevelT w="13500" h="13500" prst="angle"/>
            <a:bevelB w="13500" h="13500" prst="angle"/>
            <a:extrusionClr>
              <a:srgbClr val="FFFF49"/>
            </a:extrusionClr>
            <a:contourClr>
              <a:srgbClr val="FFFF4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zh-TW" altLang="en-US"/>
          </a:p>
        </p:txBody>
      </p:sp>
      <p:sp>
        <p:nvSpPr>
          <p:cNvPr id="121883" name="Arc 27"/>
          <p:cNvSpPr>
            <a:spLocks noChangeAspect="1"/>
          </p:cNvSpPr>
          <p:nvPr/>
        </p:nvSpPr>
        <p:spPr bwMode="auto">
          <a:xfrm>
            <a:off x="5022850" y="3790950"/>
            <a:ext cx="376238" cy="2476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43196"/>
              <a:gd name="T1" fmla="*/ 21600 h 21600"/>
              <a:gd name="T2" fmla="*/ 43196 w 43196"/>
              <a:gd name="T3" fmla="*/ 21161 h 21600"/>
              <a:gd name="T4" fmla="*/ 21600 w 431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6" h="21600" fill="none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358" y="0"/>
                  <a:pt x="42956" y="9405"/>
                  <a:pt x="43195" y="21161"/>
                </a:cubicBezTo>
              </a:path>
              <a:path w="43196" h="21600" stroke="0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358" y="0"/>
                  <a:pt x="42956" y="9405"/>
                  <a:pt x="43195" y="21161"/>
                </a:cubicBezTo>
                <a:lnTo>
                  <a:pt x="21600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84" name="Arc 28"/>
          <p:cNvSpPr>
            <a:spLocks noChangeAspect="1"/>
          </p:cNvSpPr>
          <p:nvPr/>
        </p:nvSpPr>
        <p:spPr bwMode="auto">
          <a:xfrm>
            <a:off x="6046788" y="3813175"/>
            <a:ext cx="403225" cy="233363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43196"/>
              <a:gd name="T1" fmla="*/ 21600 h 21600"/>
              <a:gd name="T2" fmla="*/ 43196 w 43196"/>
              <a:gd name="T3" fmla="*/ 21161 h 21600"/>
              <a:gd name="T4" fmla="*/ 21600 w 431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6" h="21600" fill="none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358" y="0"/>
                  <a:pt x="42956" y="9405"/>
                  <a:pt x="43195" y="21161"/>
                </a:cubicBezTo>
              </a:path>
              <a:path w="43196" h="21600" stroke="0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358" y="0"/>
                  <a:pt x="42956" y="9405"/>
                  <a:pt x="43195" y="21161"/>
                </a:cubicBezTo>
                <a:lnTo>
                  <a:pt x="21600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85" name="Arc 29"/>
          <p:cNvSpPr>
            <a:spLocks noChangeAspect="1"/>
          </p:cNvSpPr>
          <p:nvPr/>
        </p:nvSpPr>
        <p:spPr bwMode="auto">
          <a:xfrm>
            <a:off x="2143125" y="3871913"/>
            <a:ext cx="1508125" cy="103187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43196"/>
              <a:gd name="T1" fmla="*/ 21600 h 21600"/>
              <a:gd name="T2" fmla="*/ 43196 w 43196"/>
              <a:gd name="T3" fmla="*/ 21161 h 21600"/>
              <a:gd name="T4" fmla="*/ 21600 w 43196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96" h="21600" fill="none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358" y="0"/>
                  <a:pt x="42956" y="9405"/>
                  <a:pt x="43195" y="21161"/>
                </a:cubicBezTo>
              </a:path>
              <a:path w="43196" h="21600" stroke="0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358" y="0"/>
                  <a:pt x="42956" y="9405"/>
                  <a:pt x="43195" y="21161"/>
                </a:cubicBezTo>
                <a:lnTo>
                  <a:pt x="21600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1886" name="Text Box 30"/>
          <p:cNvSpPr txBox="1">
            <a:spLocks noChangeArrowheads="1"/>
          </p:cNvSpPr>
          <p:nvPr/>
        </p:nvSpPr>
        <p:spPr bwMode="auto">
          <a:xfrm>
            <a:off x="4924425" y="4659313"/>
            <a:ext cx="2017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TW" sz="20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FFS: </a:t>
            </a:r>
            <a:r>
              <a:rPr lang="en-US" altLang="zh-TW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sym typeface="UniversalMath1 BT" panose="05050102010205020602" pitchFamily="18" charset="2"/>
              </a:rPr>
              <a:t>θ≠</a:t>
            </a:r>
            <a:r>
              <a:rPr lang="en-US" altLang="zh-TW" sz="20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0deg</a:t>
            </a:r>
          </a:p>
        </p:txBody>
      </p:sp>
      <p:sp>
        <p:nvSpPr>
          <p:cNvPr id="121887" name="Text Box 31"/>
          <p:cNvSpPr txBox="1">
            <a:spLocks noChangeArrowheads="1"/>
          </p:cNvSpPr>
          <p:nvPr/>
        </p:nvSpPr>
        <p:spPr bwMode="auto">
          <a:xfrm>
            <a:off x="1338263" y="5186363"/>
            <a:ext cx="3363912" cy="1336675"/>
          </a:xfrm>
          <a:prstGeom prst="rect">
            <a:avLst/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shade val="92157"/>
                  <a:invGamma/>
                </a:srgbClr>
              </a:gs>
            </a:gsLst>
            <a:lin ang="5400000" scaled="1"/>
          </a:gradFill>
          <a:ln w="25400" algn="ctr">
            <a:solidFill>
              <a:srgbClr val="FF6600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r>
              <a:rPr lang="en-US" altLang="zh-TW" sz="20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Δn</a:t>
            </a:r>
            <a:r>
              <a:rPr lang="en-US" altLang="zh-TW" sz="2000" b="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eff </a:t>
            </a:r>
            <a:r>
              <a:rPr lang="en-US" altLang="zh-TW" sz="20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(IPS)=αΔn</a:t>
            </a:r>
            <a:r>
              <a:rPr lang="en-US" altLang="zh-TW" sz="2000" b="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eff</a:t>
            </a:r>
            <a:r>
              <a:rPr lang="en-US" altLang="zh-TW" sz="20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 (FFS) </a:t>
            </a:r>
          </a:p>
          <a:p>
            <a:r>
              <a:rPr lang="en-US" altLang="zh-TW" sz="20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α~0.653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 IPS Δnd~ 275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2000" b="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 FFS Δnd~ 420</a:t>
            </a:r>
          </a:p>
        </p:txBody>
      </p:sp>
      <p:cxnSp>
        <p:nvCxnSpPr>
          <p:cNvPr id="121888" name="AutoShape 32"/>
          <p:cNvCxnSpPr>
            <a:cxnSpLocks noChangeShapeType="1"/>
            <a:stCxn id="121864" idx="1"/>
            <a:endCxn id="121887" idx="1"/>
          </p:cNvCxnSpPr>
          <p:nvPr/>
        </p:nvCxnSpPr>
        <p:spPr bwMode="auto">
          <a:xfrm rot="10800000" flipV="1">
            <a:off x="1325563" y="3381375"/>
            <a:ext cx="112712" cy="2473325"/>
          </a:xfrm>
          <a:prstGeom prst="bentConnector3">
            <a:avLst>
              <a:gd name="adj1" fmla="val 291551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1889" name="Group 33"/>
          <p:cNvGrpSpPr>
            <a:grpSpLocks/>
          </p:cNvGrpSpPr>
          <p:nvPr/>
        </p:nvGrpSpPr>
        <p:grpSpPr bwMode="auto">
          <a:xfrm>
            <a:off x="5437188" y="5416550"/>
            <a:ext cx="3417887" cy="1046163"/>
            <a:chOff x="3425" y="3412"/>
            <a:chExt cx="2153" cy="659"/>
          </a:xfrm>
        </p:grpSpPr>
        <p:sp>
          <p:nvSpPr>
            <p:cNvPr id="121890" name="Text Box 34"/>
            <p:cNvSpPr txBox="1">
              <a:spLocks noChangeArrowheads="1"/>
            </p:cNvSpPr>
            <p:nvPr/>
          </p:nvSpPr>
          <p:spPr bwMode="auto">
            <a:xfrm>
              <a:off x="3425" y="3412"/>
              <a:ext cx="1113" cy="534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400" i="1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IPS </a:t>
              </a:r>
              <a:r>
                <a:rPr lang="en-US" altLang="zh-TW" sz="2400" i="1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  <a:sym typeface="Wingdings" panose="05000000000000000000" pitchFamily="2" charset="2"/>
                </a:rPr>
                <a:t>~ 275</a:t>
              </a:r>
            </a:p>
            <a:p>
              <a:r>
                <a:rPr lang="en-US" altLang="zh-TW" sz="2400" i="1">
                  <a:solidFill>
                    <a:schemeClr val="accent2"/>
                  </a:solidFill>
                  <a:latin typeface="Tahoma" panose="020B0604030504040204" pitchFamily="34" charset="0"/>
                  <a:ea typeface="標楷體" panose="03000509000000000000" pitchFamily="65" charset="-120"/>
                  <a:sym typeface="Wingdings" panose="05000000000000000000" pitchFamily="2" charset="2"/>
                </a:rPr>
                <a:t>FFS ~ 380</a:t>
              </a:r>
              <a:endParaRPr lang="en-US" altLang="zh-TW" sz="2400" i="1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endParaRPr>
            </a:p>
          </p:txBody>
        </p:sp>
        <p:sp>
          <p:nvSpPr>
            <p:cNvPr id="121891" name="Rectangle 35"/>
            <p:cNvSpPr>
              <a:spLocks noChangeArrowheads="1"/>
            </p:cNvSpPr>
            <p:nvPr/>
          </p:nvSpPr>
          <p:spPr bwMode="auto">
            <a:xfrm rot="20700000">
              <a:off x="4524" y="3821"/>
              <a:ext cx="1054" cy="250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gamma/>
                    <a:shade val="79216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53882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INL. Design</a:t>
              </a:r>
            </a:p>
          </p:txBody>
        </p:sp>
      </p:grpSp>
      <p:sp>
        <p:nvSpPr>
          <p:cNvPr id="121892" name="AutoShape 3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4125" y="6588125"/>
            <a:ext cx="269875" cy="269875"/>
          </a:xfrm>
          <a:prstGeom prst="actionButtonReturn">
            <a:avLst/>
          </a:prstGeom>
          <a:solidFill>
            <a:srgbClr val="C0C0C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2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FC38A666-E716-4C5F-AE04-C88D39349829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124930" name="Text Box 2"/>
          <p:cNvSpPr txBox="1">
            <a:spLocks noChangeArrowheads="1"/>
          </p:cNvSpPr>
          <p:nvPr/>
        </p:nvSpPr>
        <p:spPr bwMode="auto">
          <a:xfrm>
            <a:off x="1979613" y="0"/>
            <a:ext cx="49863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Summary </a:t>
            </a:r>
            <a:r>
              <a:rPr kumimoji="0" lang="en-US" altLang="zh-TW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(Difference of IPS &amp; FFS)</a:t>
            </a:r>
            <a:r>
              <a:rPr kumimoji="0"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24931" name="Group 3"/>
          <p:cNvGrpSpPr>
            <a:grpSpLocks/>
          </p:cNvGrpSpPr>
          <p:nvPr/>
        </p:nvGrpSpPr>
        <p:grpSpPr bwMode="auto">
          <a:xfrm>
            <a:off x="136525" y="1331913"/>
            <a:ext cx="4370388" cy="4019550"/>
            <a:chOff x="86" y="740"/>
            <a:chExt cx="2753" cy="2532"/>
          </a:xfrm>
        </p:grpSpPr>
        <p:grpSp>
          <p:nvGrpSpPr>
            <p:cNvPr id="124932" name="Group 4"/>
            <p:cNvGrpSpPr>
              <a:grpSpLocks noChangeAspect="1"/>
            </p:cNvGrpSpPr>
            <p:nvPr/>
          </p:nvGrpSpPr>
          <p:grpSpPr bwMode="auto">
            <a:xfrm>
              <a:off x="86" y="963"/>
              <a:ext cx="2753" cy="2309"/>
              <a:chOff x="2580" y="1008"/>
              <a:chExt cx="3171" cy="2448"/>
            </a:xfrm>
          </p:grpSpPr>
          <p:sp>
            <p:nvSpPr>
              <p:cNvPr id="124933" name="Rectangle 5"/>
              <p:cNvSpPr>
                <a:spLocks noChangeAspect="1" noChangeArrowheads="1"/>
              </p:cNvSpPr>
              <p:nvPr/>
            </p:nvSpPr>
            <p:spPr bwMode="auto">
              <a:xfrm>
                <a:off x="2580" y="1008"/>
                <a:ext cx="3168" cy="24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grpSp>
            <p:nvGrpSpPr>
              <p:cNvPr id="124934" name="Group 6"/>
              <p:cNvGrpSpPr>
                <a:grpSpLocks noChangeAspect="1"/>
              </p:cNvGrpSpPr>
              <p:nvPr/>
            </p:nvGrpSpPr>
            <p:grpSpPr bwMode="auto">
              <a:xfrm>
                <a:off x="2592" y="1056"/>
                <a:ext cx="3159" cy="2312"/>
                <a:chOff x="2064" y="1480"/>
                <a:chExt cx="3159" cy="2312"/>
              </a:xfrm>
            </p:grpSpPr>
            <p:sp>
              <p:nvSpPr>
                <p:cNvPr id="124935" name="Freeform 7"/>
                <p:cNvSpPr>
                  <a:spLocks noChangeAspect="1"/>
                </p:cNvSpPr>
                <p:nvPr/>
              </p:nvSpPr>
              <p:spPr bwMode="auto">
                <a:xfrm>
                  <a:off x="4012" y="2992"/>
                  <a:ext cx="649" cy="583"/>
                </a:xfrm>
                <a:custGeom>
                  <a:avLst/>
                  <a:gdLst>
                    <a:gd name="T0" fmla="*/ 384 w 768"/>
                    <a:gd name="T1" fmla="*/ 0 h 671"/>
                    <a:gd name="T2" fmla="*/ 0 w 768"/>
                    <a:gd name="T3" fmla="*/ 239 h 671"/>
                    <a:gd name="T4" fmla="*/ 240 w 768"/>
                    <a:gd name="T5" fmla="*/ 191 h 671"/>
                    <a:gd name="T6" fmla="*/ 240 w 768"/>
                    <a:gd name="T7" fmla="*/ 671 h 671"/>
                    <a:gd name="T8" fmla="*/ 528 w 768"/>
                    <a:gd name="T9" fmla="*/ 624 h 671"/>
                    <a:gd name="T10" fmla="*/ 528 w 768"/>
                    <a:gd name="T11" fmla="*/ 144 h 671"/>
                    <a:gd name="T12" fmla="*/ 768 w 768"/>
                    <a:gd name="T13" fmla="*/ 96 h 671"/>
                    <a:gd name="T14" fmla="*/ 384 w 768"/>
                    <a:gd name="T15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8" h="671">
                      <a:moveTo>
                        <a:pt x="384" y="0"/>
                      </a:moveTo>
                      <a:lnTo>
                        <a:pt x="0" y="239"/>
                      </a:lnTo>
                      <a:lnTo>
                        <a:pt x="240" y="191"/>
                      </a:lnTo>
                      <a:lnTo>
                        <a:pt x="240" y="671"/>
                      </a:lnTo>
                      <a:lnTo>
                        <a:pt x="528" y="624"/>
                      </a:lnTo>
                      <a:lnTo>
                        <a:pt x="528" y="144"/>
                      </a:lnTo>
                      <a:lnTo>
                        <a:pt x="768" y="96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grpSp>
              <p:nvGrpSpPr>
                <p:cNvPr id="124936" name="Group 8"/>
                <p:cNvGrpSpPr>
                  <a:grpSpLocks noChangeAspect="1"/>
                </p:cNvGrpSpPr>
                <p:nvPr/>
              </p:nvGrpSpPr>
              <p:grpSpPr bwMode="auto">
                <a:xfrm>
                  <a:off x="3789" y="2499"/>
                  <a:ext cx="1137" cy="467"/>
                  <a:chOff x="839" y="2028"/>
                  <a:chExt cx="1613" cy="644"/>
                </a:xfrm>
              </p:grpSpPr>
              <p:sp>
                <p:nvSpPr>
                  <p:cNvPr id="124937" name="Freeform 9"/>
                  <p:cNvSpPr>
                    <a:spLocks noChangeAspect="1"/>
                  </p:cNvSpPr>
                  <p:nvPr/>
                </p:nvSpPr>
                <p:spPr bwMode="auto">
                  <a:xfrm>
                    <a:off x="839" y="2093"/>
                    <a:ext cx="1611" cy="459"/>
                  </a:xfrm>
                  <a:custGeom>
                    <a:avLst/>
                    <a:gdLst>
                      <a:gd name="T0" fmla="*/ 565 w 1343"/>
                      <a:gd name="T1" fmla="*/ 0 h 383"/>
                      <a:gd name="T2" fmla="*/ 1343 w 1343"/>
                      <a:gd name="T3" fmla="*/ 0 h 383"/>
                      <a:gd name="T4" fmla="*/ 778 w 1343"/>
                      <a:gd name="T5" fmla="*/ 383 h 383"/>
                      <a:gd name="T6" fmla="*/ 0 w 1343"/>
                      <a:gd name="T7" fmla="*/ 383 h 383"/>
                      <a:gd name="T8" fmla="*/ 565 w 1343"/>
                      <a:gd name="T9" fmla="*/ 0 h 3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43" h="383">
                        <a:moveTo>
                          <a:pt x="565" y="0"/>
                        </a:moveTo>
                        <a:lnTo>
                          <a:pt x="1343" y="0"/>
                        </a:lnTo>
                        <a:lnTo>
                          <a:pt x="778" y="383"/>
                        </a:lnTo>
                        <a:lnTo>
                          <a:pt x="0" y="383"/>
                        </a:lnTo>
                        <a:lnTo>
                          <a:pt x="565" y="0"/>
                        </a:lnTo>
                      </a:path>
                    </a:pathLst>
                  </a:custGeom>
                  <a:noFill/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38" name="Freeform 10"/>
                  <p:cNvSpPr>
                    <a:spLocks noChangeAspect="1"/>
                  </p:cNvSpPr>
                  <p:nvPr/>
                </p:nvSpPr>
                <p:spPr bwMode="auto">
                  <a:xfrm>
                    <a:off x="839" y="2096"/>
                    <a:ext cx="1612" cy="518"/>
                  </a:xfrm>
                  <a:custGeom>
                    <a:avLst/>
                    <a:gdLst>
                      <a:gd name="T0" fmla="*/ 0 w 1344"/>
                      <a:gd name="T1" fmla="*/ 384 h 432"/>
                      <a:gd name="T2" fmla="*/ 0 w 1344"/>
                      <a:gd name="T3" fmla="*/ 432 h 432"/>
                      <a:gd name="T4" fmla="*/ 768 w 1344"/>
                      <a:gd name="T5" fmla="*/ 432 h 432"/>
                      <a:gd name="T6" fmla="*/ 1344 w 1344"/>
                      <a:gd name="T7" fmla="*/ 48 h 432"/>
                      <a:gd name="T8" fmla="*/ 1344 w 1344"/>
                      <a:gd name="T9" fmla="*/ 0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44" h="432">
                        <a:moveTo>
                          <a:pt x="0" y="384"/>
                        </a:moveTo>
                        <a:lnTo>
                          <a:pt x="0" y="432"/>
                        </a:lnTo>
                        <a:lnTo>
                          <a:pt x="768" y="432"/>
                        </a:lnTo>
                        <a:lnTo>
                          <a:pt x="1344" y="48"/>
                        </a:lnTo>
                        <a:lnTo>
                          <a:pt x="1344" y="0"/>
                        </a:lnTo>
                      </a:path>
                    </a:pathLst>
                  </a:custGeom>
                  <a:noFill/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39" name="Line 1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760" y="2552"/>
                    <a:ext cx="1" cy="58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40" name="Freeform 12"/>
                  <p:cNvSpPr>
                    <a:spLocks noChangeAspect="1"/>
                  </p:cNvSpPr>
                  <p:nvPr/>
                </p:nvSpPr>
                <p:spPr bwMode="auto">
                  <a:xfrm>
                    <a:off x="954" y="2034"/>
                    <a:ext cx="806" cy="461"/>
                  </a:xfrm>
                  <a:custGeom>
                    <a:avLst/>
                    <a:gdLst>
                      <a:gd name="T0" fmla="*/ 576 w 672"/>
                      <a:gd name="T1" fmla="*/ 0 h 384"/>
                      <a:gd name="T2" fmla="*/ 0 w 672"/>
                      <a:gd name="T3" fmla="*/ 384 h 384"/>
                      <a:gd name="T4" fmla="*/ 96 w 672"/>
                      <a:gd name="T5" fmla="*/ 384 h 384"/>
                      <a:gd name="T6" fmla="*/ 672 w 672"/>
                      <a:gd name="T7" fmla="*/ 0 h 384"/>
                      <a:gd name="T8" fmla="*/ 576 w 672"/>
                      <a:gd name="T9" fmla="*/ 0 h 3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2" h="384">
                        <a:moveTo>
                          <a:pt x="576" y="0"/>
                        </a:moveTo>
                        <a:lnTo>
                          <a:pt x="0" y="384"/>
                        </a:lnTo>
                        <a:lnTo>
                          <a:pt x="96" y="384"/>
                        </a:lnTo>
                        <a:lnTo>
                          <a:pt x="672" y="0"/>
                        </a:lnTo>
                        <a:lnTo>
                          <a:pt x="576" y="0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41" name="Freeform 13"/>
                  <p:cNvSpPr>
                    <a:spLocks noChangeAspect="1"/>
                  </p:cNvSpPr>
                  <p:nvPr/>
                </p:nvSpPr>
                <p:spPr bwMode="auto">
                  <a:xfrm>
                    <a:off x="1069" y="2034"/>
                    <a:ext cx="691" cy="518"/>
                  </a:xfrm>
                  <a:custGeom>
                    <a:avLst/>
                    <a:gdLst>
                      <a:gd name="T0" fmla="*/ 0 w 576"/>
                      <a:gd name="T1" fmla="*/ 384 h 432"/>
                      <a:gd name="T2" fmla="*/ 0 w 576"/>
                      <a:gd name="T3" fmla="*/ 432 h 432"/>
                      <a:gd name="T4" fmla="*/ 576 w 576"/>
                      <a:gd name="T5" fmla="*/ 48 h 432"/>
                      <a:gd name="T6" fmla="*/ 576 w 576"/>
                      <a:gd name="T7" fmla="*/ 0 h 432"/>
                      <a:gd name="T8" fmla="*/ 0 w 576"/>
                      <a:gd name="T9" fmla="*/ 384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6" h="432">
                        <a:moveTo>
                          <a:pt x="0" y="384"/>
                        </a:moveTo>
                        <a:lnTo>
                          <a:pt x="0" y="432"/>
                        </a:lnTo>
                        <a:lnTo>
                          <a:pt x="576" y="48"/>
                        </a:lnTo>
                        <a:lnTo>
                          <a:pt x="576" y="0"/>
                        </a:lnTo>
                        <a:lnTo>
                          <a:pt x="0" y="384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42" name="Rectangle 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54" y="2495"/>
                    <a:ext cx="115" cy="57"/>
                  </a:xfrm>
                  <a:prstGeom prst="rect">
                    <a:avLst/>
                  </a:prstGeom>
                  <a:noFill/>
                  <a:ln w="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43" name="Freeform 15"/>
                  <p:cNvSpPr>
                    <a:spLocks noChangeAspect="1"/>
                  </p:cNvSpPr>
                  <p:nvPr/>
                </p:nvSpPr>
                <p:spPr bwMode="auto">
                  <a:xfrm>
                    <a:off x="1530" y="2028"/>
                    <a:ext cx="806" cy="461"/>
                  </a:xfrm>
                  <a:custGeom>
                    <a:avLst/>
                    <a:gdLst>
                      <a:gd name="T0" fmla="*/ 576 w 672"/>
                      <a:gd name="T1" fmla="*/ 0 h 384"/>
                      <a:gd name="T2" fmla="*/ 0 w 672"/>
                      <a:gd name="T3" fmla="*/ 384 h 384"/>
                      <a:gd name="T4" fmla="*/ 96 w 672"/>
                      <a:gd name="T5" fmla="*/ 384 h 384"/>
                      <a:gd name="T6" fmla="*/ 672 w 672"/>
                      <a:gd name="T7" fmla="*/ 0 h 384"/>
                      <a:gd name="T8" fmla="*/ 576 w 672"/>
                      <a:gd name="T9" fmla="*/ 0 h 3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2" h="384">
                        <a:moveTo>
                          <a:pt x="576" y="0"/>
                        </a:moveTo>
                        <a:lnTo>
                          <a:pt x="0" y="384"/>
                        </a:lnTo>
                        <a:lnTo>
                          <a:pt x="96" y="384"/>
                        </a:lnTo>
                        <a:lnTo>
                          <a:pt x="672" y="0"/>
                        </a:lnTo>
                        <a:lnTo>
                          <a:pt x="576" y="0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44" name="Freeform 16"/>
                  <p:cNvSpPr>
                    <a:spLocks noChangeAspect="1"/>
                  </p:cNvSpPr>
                  <p:nvPr/>
                </p:nvSpPr>
                <p:spPr bwMode="auto">
                  <a:xfrm>
                    <a:off x="1645" y="2030"/>
                    <a:ext cx="691" cy="518"/>
                  </a:xfrm>
                  <a:custGeom>
                    <a:avLst/>
                    <a:gdLst>
                      <a:gd name="T0" fmla="*/ 0 w 576"/>
                      <a:gd name="T1" fmla="*/ 384 h 432"/>
                      <a:gd name="T2" fmla="*/ 0 w 576"/>
                      <a:gd name="T3" fmla="*/ 432 h 432"/>
                      <a:gd name="T4" fmla="*/ 576 w 576"/>
                      <a:gd name="T5" fmla="*/ 48 h 432"/>
                      <a:gd name="T6" fmla="*/ 576 w 576"/>
                      <a:gd name="T7" fmla="*/ 0 h 432"/>
                      <a:gd name="T8" fmla="*/ 0 w 576"/>
                      <a:gd name="T9" fmla="*/ 384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6" h="432">
                        <a:moveTo>
                          <a:pt x="0" y="384"/>
                        </a:moveTo>
                        <a:lnTo>
                          <a:pt x="0" y="432"/>
                        </a:lnTo>
                        <a:lnTo>
                          <a:pt x="576" y="48"/>
                        </a:lnTo>
                        <a:lnTo>
                          <a:pt x="576" y="0"/>
                        </a:lnTo>
                        <a:lnTo>
                          <a:pt x="0" y="384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45" name="Rectangl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30" y="2491"/>
                    <a:ext cx="115" cy="57"/>
                  </a:xfrm>
                  <a:prstGeom prst="rect">
                    <a:avLst/>
                  </a:prstGeom>
                  <a:noFill/>
                  <a:ln w="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46" name="Freeform 18"/>
                  <p:cNvSpPr>
                    <a:spLocks noChangeAspect="1"/>
                  </p:cNvSpPr>
                  <p:nvPr/>
                </p:nvSpPr>
                <p:spPr bwMode="auto">
                  <a:xfrm>
                    <a:off x="1761" y="2154"/>
                    <a:ext cx="691" cy="518"/>
                  </a:xfrm>
                  <a:custGeom>
                    <a:avLst/>
                    <a:gdLst>
                      <a:gd name="T0" fmla="*/ 0 w 576"/>
                      <a:gd name="T1" fmla="*/ 384 h 432"/>
                      <a:gd name="T2" fmla="*/ 0 w 576"/>
                      <a:gd name="T3" fmla="*/ 432 h 432"/>
                      <a:gd name="T4" fmla="*/ 576 w 576"/>
                      <a:gd name="T5" fmla="*/ 48 h 432"/>
                      <a:gd name="T6" fmla="*/ 576 w 576"/>
                      <a:gd name="T7" fmla="*/ 0 h 432"/>
                      <a:gd name="T8" fmla="*/ 0 w 576"/>
                      <a:gd name="T9" fmla="*/ 384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6" h="432">
                        <a:moveTo>
                          <a:pt x="0" y="384"/>
                        </a:moveTo>
                        <a:lnTo>
                          <a:pt x="0" y="432"/>
                        </a:lnTo>
                        <a:lnTo>
                          <a:pt x="576" y="48"/>
                        </a:lnTo>
                        <a:lnTo>
                          <a:pt x="576" y="0"/>
                        </a:lnTo>
                        <a:lnTo>
                          <a:pt x="0" y="384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47" name="Rectangle 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39" y="2614"/>
                    <a:ext cx="923" cy="56"/>
                  </a:xfrm>
                  <a:prstGeom prst="rect">
                    <a:avLst/>
                  </a:prstGeom>
                  <a:solidFill>
                    <a:srgbClr val="C0C0C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124948" name="Freeform 20"/>
                <p:cNvSpPr>
                  <a:spLocks noChangeAspect="1"/>
                </p:cNvSpPr>
                <p:nvPr/>
              </p:nvSpPr>
              <p:spPr bwMode="auto">
                <a:xfrm>
                  <a:off x="2307" y="2992"/>
                  <a:ext cx="649" cy="583"/>
                </a:xfrm>
                <a:custGeom>
                  <a:avLst/>
                  <a:gdLst>
                    <a:gd name="T0" fmla="*/ 384 w 768"/>
                    <a:gd name="T1" fmla="*/ 0 h 671"/>
                    <a:gd name="T2" fmla="*/ 0 w 768"/>
                    <a:gd name="T3" fmla="*/ 239 h 671"/>
                    <a:gd name="T4" fmla="*/ 240 w 768"/>
                    <a:gd name="T5" fmla="*/ 191 h 671"/>
                    <a:gd name="T6" fmla="*/ 240 w 768"/>
                    <a:gd name="T7" fmla="*/ 671 h 671"/>
                    <a:gd name="T8" fmla="*/ 528 w 768"/>
                    <a:gd name="T9" fmla="*/ 624 h 671"/>
                    <a:gd name="T10" fmla="*/ 528 w 768"/>
                    <a:gd name="T11" fmla="*/ 144 h 671"/>
                    <a:gd name="T12" fmla="*/ 768 w 768"/>
                    <a:gd name="T13" fmla="*/ 96 h 671"/>
                    <a:gd name="T14" fmla="*/ 384 w 768"/>
                    <a:gd name="T15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8" h="671">
                      <a:moveTo>
                        <a:pt x="384" y="0"/>
                      </a:moveTo>
                      <a:lnTo>
                        <a:pt x="0" y="239"/>
                      </a:lnTo>
                      <a:lnTo>
                        <a:pt x="240" y="191"/>
                      </a:lnTo>
                      <a:lnTo>
                        <a:pt x="240" y="671"/>
                      </a:lnTo>
                      <a:lnTo>
                        <a:pt x="528" y="624"/>
                      </a:lnTo>
                      <a:lnTo>
                        <a:pt x="528" y="144"/>
                      </a:lnTo>
                      <a:lnTo>
                        <a:pt x="768" y="96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grpSp>
              <p:nvGrpSpPr>
                <p:cNvPr id="124949" name="Group 21"/>
                <p:cNvGrpSpPr>
                  <a:grpSpLocks noChangeAspect="1"/>
                </p:cNvGrpSpPr>
                <p:nvPr/>
              </p:nvGrpSpPr>
              <p:grpSpPr bwMode="auto">
                <a:xfrm>
                  <a:off x="2064" y="2502"/>
                  <a:ext cx="1136" cy="467"/>
                  <a:chOff x="839" y="2028"/>
                  <a:chExt cx="1613" cy="644"/>
                </a:xfrm>
              </p:grpSpPr>
              <p:sp>
                <p:nvSpPr>
                  <p:cNvPr id="124950" name="Freeform 22"/>
                  <p:cNvSpPr>
                    <a:spLocks noChangeAspect="1"/>
                  </p:cNvSpPr>
                  <p:nvPr/>
                </p:nvSpPr>
                <p:spPr bwMode="auto">
                  <a:xfrm>
                    <a:off x="839" y="2093"/>
                    <a:ext cx="1611" cy="459"/>
                  </a:xfrm>
                  <a:custGeom>
                    <a:avLst/>
                    <a:gdLst>
                      <a:gd name="T0" fmla="*/ 565 w 1343"/>
                      <a:gd name="T1" fmla="*/ 0 h 383"/>
                      <a:gd name="T2" fmla="*/ 1343 w 1343"/>
                      <a:gd name="T3" fmla="*/ 0 h 383"/>
                      <a:gd name="T4" fmla="*/ 778 w 1343"/>
                      <a:gd name="T5" fmla="*/ 383 h 383"/>
                      <a:gd name="T6" fmla="*/ 0 w 1343"/>
                      <a:gd name="T7" fmla="*/ 383 h 383"/>
                      <a:gd name="T8" fmla="*/ 565 w 1343"/>
                      <a:gd name="T9" fmla="*/ 0 h 3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43" h="383">
                        <a:moveTo>
                          <a:pt x="565" y="0"/>
                        </a:moveTo>
                        <a:lnTo>
                          <a:pt x="1343" y="0"/>
                        </a:lnTo>
                        <a:lnTo>
                          <a:pt x="778" y="383"/>
                        </a:lnTo>
                        <a:lnTo>
                          <a:pt x="0" y="383"/>
                        </a:lnTo>
                        <a:lnTo>
                          <a:pt x="565" y="0"/>
                        </a:lnTo>
                      </a:path>
                    </a:pathLst>
                  </a:custGeom>
                  <a:noFill/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51" name="Freeform 23"/>
                  <p:cNvSpPr>
                    <a:spLocks noChangeAspect="1"/>
                  </p:cNvSpPr>
                  <p:nvPr/>
                </p:nvSpPr>
                <p:spPr bwMode="auto">
                  <a:xfrm>
                    <a:off x="839" y="2096"/>
                    <a:ext cx="1612" cy="518"/>
                  </a:xfrm>
                  <a:custGeom>
                    <a:avLst/>
                    <a:gdLst>
                      <a:gd name="T0" fmla="*/ 0 w 1344"/>
                      <a:gd name="T1" fmla="*/ 384 h 432"/>
                      <a:gd name="T2" fmla="*/ 0 w 1344"/>
                      <a:gd name="T3" fmla="*/ 432 h 432"/>
                      <a:gd name="T4" fmla="*/ 768 w 1344"/>
                      <a:gd name="T5" fmla="*/ 432 h 432"/>
                      <a:gd name="T6" fmla="*/ 1344 w 1344"/>
                      <a:gd name="T7" fmla="*/ 48 h 432"/>
                      <a:gd name="T8" fmla="*/ 1344 w 1344"/>
                      <a:gd name="T9" fmla="*/ 0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44" h="432">
                        <a:moveTo>
                          <a:pt x="0" y="384"/>
                        </a:moveTo>
                        <a:lnTo>
                          <a:pt x="0" y="432"/>
                        </a:lnTo>
                        <a:lnTo>
                          <a:pt x="768" y="432"/>
                        </a:lnTo>
                        <a:lnTo>
                          <a:pt x="1344" y="48"/>
                        </a:lnTo>
                        <a:lnTo>
                          <a:pt x="1344" y="0"/>
                        </a:lnTo>
                      </a:path>
                    </a:pathLst>
                  </a:custGeom>
                  <a:noFill/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52" name="Line 24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760" y="2552"/>
                    <a:ext cx="1" cy="58"/>
                  </a:xfrm>
                  <a:prstGeom prst="line">
                    <a:avLst/>
                  </a:prstGeom>
                  <a:noFill/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53" name="Freeform 25"/>
                  <p:cNvSpPr>
                    <a:spLocks noChangeAspect="1"/>
                  </p:cNvSpPr>
                  <p:nvPr/>
                </p:nvSpPr>
                <p:spPr bwMode="auto">
                  <a:xfrm>
                    <a:off x="954" y="2034"/>
                    <a:ext cx="806" cy="461"/>
                  </a:xfrm>
                  <a:custGeom>
                    <a:avLst/>
                    <a:gdLst>
                      <a:gd name="T0" fmla="*/ 576 w 672"/>
                      <a:gd name="T1" fmla="*/ 0 h 384"/>
                      <a:gd name="T2" fmla="*/ 0 w 672"/>
                      <a:gd name="T3" fmla="*/ 384 h 384"/>
                      <a:gd name="T4" fmla="*/ 96 w 672"/>
                      <a:gd name="T5" fmla="*/ 384 h 384"/>
                      <a:gd name="T6" fmla="*/ 672 w 672"/>
                      <a:gd name="T7" fmla="*/ 0 h 384"/>
                      <a:gd name="T8" fmla="*/ 576 w 672"/>
                      <a:gd name="T9" fmla="*/ 0 h 3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2" h="384">
                        <a:moveTo>
                          <a:pt x="576" y="0"/>
                        </a:moveTo>
                        <a:lnTo>
                          <a:pt x="0" y="384"/>
                        </a:lnTo>
                        <a:lnTo>
                          <a:pt x="96" y="384"/>
                        </a:lnTo>
                        <a:lnTo>
                          <a:pt x="672" y="0"/>
                        </a:lnTo>
                        <a:lnTo>
                          <a:pt x="576" y="0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54" name="Freeform 26"/>
                  <p:cNvSpPr>
                    <a:spLocks noChangeAspect="1"/>
                  </p:cNvSpPr>
                  <p:nvPr/>
                </p:nvSpPr>
                <p:spPr bwMode="auto">
                  <a:xfrm>
                    <a:off x="1069" y="2034"/>
                    <a:ext cx="691" cy="518"/>
                  </a:xfrm>
                  <a:custGeom>
                    <a:avLst/>
                    <a:gdLst>
                      <a:gd name="T0" fmla="*/ 0 w 576"/>
                      <a:gd name="T1" fmla="*/ 384 h 432"/>
                      <a:gd name="T2" fmla="*/ 0 w 576"/>
                      <a:gd name="T3" fmla="*/ 432 h 432"/>
                      <a:gd name="T4" fmla="*/ 576 w 576"/>
                      <a:gd name="T5" fmla="*/ 48 h 432"/>
                      <a:gd name="T6" fmla="*/ 576 w 576"/>
                      <a:gd name="T7" fmla="*/ 0 h 432"/>
                      <a:gd name="T8" fmla="*/ 0 w 576"/>
                      <a:gd name="T9" fmla="*/ 384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6" h="432">
                        <a:moveTo>
                          <a:pt x="0" y="384"/>
                        </a:moveTo>
                        <a:lnTo>
                          <a:pt x="0" y="432"/>
                        </a:lnTo>
                        <a:lnTo>
                          <a:pt x="576" y="48"/>
                        </a:lnTo>
                        <a:lnTo>
                          <a:pt x="576" y="0"/>
                        </a:lnTo>
                        <a:lnTo>
                          <a:pt x="0" y="384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55" name="Rectangl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54" y="2495"/>
                    <a:ext cx="115" cy="57"/>
                  </a:xfrm>
                  <a:prstGeom prst="rect">
                    <a:avLst/>
                  </a:prstGeom>
                  <a:noFill/>
                  <a:ln w="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56" name="Freeform 28"/>
                  <p:cNvSpPr>
                    <a:spLocks noChangeAspect="1"/>
                  </p:cNvSpPr>
                  <p:nvPr/>
                </p:nvSpPr>
                <p:spPr bwMode="auto">
                  <a:xfrm>
                    <a:off x="1530" y="2028"/>
                    <a:ext cx="806" cy="461"/>
                  </a:xfrm>
                  <a:custGeom>
                    <a:avLst/>
                    <a:gdLst>
                      <a:gd name="T0" fmla="*/ 576 w 672"/>
                      <a:gd name="T1" fmla="*/ 0 h 384"/>
                      <a:gd name="T2" fmla="*/ 0 w 672"/>
                      <a:gd name="T3" fmla="*/ 384 h 384"/>
                      <a:gd name="T4" fmla="*/ 96 w 672"/>
                      <a:gd name="T5" fmla="*/ 384 h 384"/>
                      <a:gd name="T6" fmla="*/ 672 w 672"/>
                      <a:gd name="T7" fmla="*/ 0 h 384"/>
                      <a:gd name="T8" fmla="*/ 576 w 672"/>
                      <a:gd name="T9" fmla="*/ 0 h 3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72" h="384">
                        <a:moveTo>
                          <a:pt x="576" y="0"/>
                        </a:moveTo>
                        <a:lnTo>
                          <a:pt x="0" y="384"/>
                        </a:lnTo>
                        <a:lnTo>
                          <a:pt x="96" y="384"/>
                        </a:lnTo>
                        <a:lnTo>
                          <a:pt x="672" y="0"/>
                        </a:lnTo>
                        <a:lnTo>
                          <a:pt x="576" y="0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57" name="Freeform 29"/>
                  <p:cNvSpPr>
                    <a:spLocks noChangeAspect="1"/>
                  </p:cNvSpPr>
                  <p:nvPr/>
                </p:nvSpPr>
                <p:spPr bwMode="auto">
                  <a:xfrm>
                    <a:off x="1645" y="2030"/>
                    <a:ext cx="691" cy="518"/>
                  </a:xfrm>
                  <a:custGeom>
                    <a:avLst/>
                    <a:gdLst>
                      <a:gd name="T0" fmla="*/ 0 w 576"/>
                      <a:gd name="T1" fmla="*/ 384 h 432"/>
                      <a:gd name="T2" fmla="*/ 0 w 576"/>
                      <a:gd name="T3" fmla="*/ 432 h 432"/>
                      <a:gd name="T4" fmla="*/ 576 w 576"/>
                      <a:gd name="T5" fmla="*/ 48 h 432"/>
                      <a:gd name="T6" fmla="*/ 576 w 576"/>
                      <a:gd name="T7" fmla="*/ 0 h 432"/>
                      <a:gd name="T8" fmla="*/ 0 w 576"/>
                      <a:gd name="T9" fmla="*/ 384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6" h="432">
                        <a:moveTo>
                          <a:pt x="0" y="384"/>
                        </a:moveTo>
                        <a:lnTo>
                          <a:pt x="0" y="432"/>
                        </a:lnTo>
                        <a:lnTo>
                          <a:pt x="576" y="48"/>
                        </a:lnTo>
                        <a:lnTo>
                          <a:pt x="576" y="0"/>
                        </a:lnTo>
                        <a:lnTo>
                          <a:pt x="0" y="384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58" name="Rectangle 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30" y="2491"/>
                    <a:ext cx="115" cy="57"/>
                  </a:xfrm>
                  <a:prstGeom prst="rect">
                    <a:avLst/>
                  </a:prstGeom>
                  <a:noFill/>
                  <a:ln w="0">
                    <a:solidFill>
                      <a:srgbClr val="00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59" name="Freeform 31"/>
                  <p:cNvSpPr>
                    <a:spLocks noChangeAspect="1"/>
                  </p:cNvSpPr>
                  <p:nvPr/>
                </p:nvSpPr>
                <p:spPr bwMode="auto">
                  <a:xfrm>
                    <a:off x="1761" y="2154"/>
                    <a:ext cx="691" cy="518"/>
                  </a:xfrm>
                  <a:custGeom>
                    <a:avLst/>
                    <a:gdLst>
                      <a:gd name="T0" fmla="*/ 0 w 576"/>
                      <a:gd name="T1" fmla="*/ 384 h 432"/>
                      <a:gd name="T2" fmla="*/ 0 w 576"/>
                      <a:gd name="T3" fmla="*/ 432 h 432"/>
                      <a:gd name="T4" fmla="*/ 576 w 576"/>
                      <a:gd name="T5" fmla="*/ 48 h 432"/>
                      <a:gd name="T6" fmla="*/ 576 w 576"/>
                      <a:gd name="T7" fmla="*/ 0 h 432"/>
                      <a:gd name="T8" fmla="*/ 0 w 576"/>
                      <a:gd name="T9" fmla="*/ 384 h 4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6" h="432">
                        <a:moveTo>
                          <a:pt x="0" y="384"/>
                        </a:moveTo>
                        <a:lnTo>
                          <a:pt x="0" y="432"/>
                        </a:lnTo>
                        <a:lnTo>
                          <a:pt x="576" y="48"/>
                        </a:lnTo>
                        <a:lnTo>
                          <a:pt x="576" y="0"/>
                        </a:lnTo>
                        <a:lnTo>
                          <a:pt x="0" y="384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24960" name="Rectangle 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39" y="2614"/>
                    <a:ext cx="923" cy="56"/>
                  </a:xfrm>
                  <a:prstGeom prst="rect">
                    <a:avLst/>
                  </a:prstGeom>
                  <a:solidFill>
                    <a:srgbClr val="C0C0C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/>
                  </a:p>
                </p:txBody>
              </p:sp>
            </p:grpSp>
            <p:sp>
              <p:nvSpPr>
                <p:cNvPr id="124961" name="Freeform 33"/>
                <p:cNvSpPr>
                  <a:spLocks noChangeAspect="1"/>
                </p:cNvSpPr>
                <p:nvPr/>
              </p:nvSpPr>
              <p:spPr bwMode="auto">
                <a:xfrm>
                  <a:off x="3768" y="2047"/>
                  <a:ext cx="1137" cy="376"/>
                </a:xfrm>
                <a:custGeom>
                  <a:avLst/>
                  <a:gdLst>
                    <a:gd name="T0" fmla="*/ 0 w 1344"/>
                    <a:gd name="T1" fmla="*/ 384 h 432"/>
                    <a:gd name="T2" fmla="*/ 0 w 1344"/>
                    <a:gd name="T3" fmla="*/ 432 h 432"/>
                    <a:gd name="T4" fmla="*/ 768 w 1344"/>
                    <a:gd name="T5" fmla="*/ 432 h 432"/>
                    <a:gd name="T6" fmla="*/ 1344 w 1344"/>
                    <a:gd name="T7" fmla="*/ 48 h 432"/>
                    <a:gd name="T8" fmla="*/ 1344 w 1344"/>
                    <a:gd name="T9" fmla="*/ 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4" h="432">
                      <a:moveTo>
                        <a:pt x="0" y="384"/>
                      </a:moveTo>
                      <a:lnTo>
                        <a:pt x="0" y="432"/>
                      </a:lnTo>
                      <a:lnTo>
                        <a:pt x="768" y="432"/>
                      </a:lnTo>
                      <a:lnTo>
                        <a:pt x="1344" y="48"/>
                      </a:lnTo>
                      <a:lnTo>
                        <a:pt x="1344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62" name="Freeform 34"/>
                <p:cNvSpPr>
                  <a:spLocks noChangeAspect="1"/>
                </p:cNvSpPr>
                <p:nvPr/>
              </p:nvSpPr>
              <p:spPr bwMode="auto">
                <a:xfrm>
                  <a:off x="2064" y="1630"/>
                  <a:ext cx="1135" cy="333"/>
                </a:xfrm>
                <a:custGeom>
                  <a:avLst/>
                  <a:gdLst>
                    <a:gd name="T0" fmla="*/ 565 w 1343"/>
                    <a:gd name="T1" fmla="*/ 0 h 383"/>
                    <a:gd name="T2" fmla="*/ 1343 w 1343"/>
                    <a:gd name="T3" fmla="*/ 0 h 383"/>
                    <a:gd name="T4" fmla="*/ 778 w 1343"/>
                    <a:gd name="T5" fmla="*/ 383 h 383"/>
                    <a:gd name="T6" fmla="*/ 0 w 1343"/>
                    <a:gd name="T7" fmla="*/ 383 h 383"/>
                    <a:gd name="T8" fmla="*/ 565 w 1343"/>
                    <a:gd name="T9" fmla="*/ 0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3" h="383">
                      <a:moveTo>
                        <a:pt x="565" y="0"/>
                      </a:moveTo>
                      <a:lnTo>
                        <a:pt x="1343" y="0"/>
                      </a:lnTo>
                      <a:lnTo>
                        <a:pt x="778" y="383"/>
                      </a:lnTo>
                      <a:lnTo>
                        <a:pt x="0" y="383"/>
                      </a:lnTo>
                      <a:lnTo>
                        <a:pt x="565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63" name="Freeform 35"/>
                <p:cNvSpPr>
                  <a:spLocks noChangeAspect="1"/>
                </p:cNvSpPr>
                <p:nvPr/>
              </p:nvSpPr>
              <p:spPr bwMode="auto">
                <a:xfrm>
                  <a:off x="2064" y="2047"/>
                  <a:ext cx="1136" cy="376"/>
                </a:xfrm>
                <a:custGeom>
                  <a:avLst/>
                  <a:gdLst>
                    <a:gd name="T0" fmla="*/ 0 w 1344"/>
                    <a:gd name="T1" fmla="*/ 384 h 432"/>
                    <a:gd name="T2" fmla="*/ 0 w 1344"/>
                    <a:gd name="T3" fmla="*/ 432 h 432"/>
                    <a:gd name="T4" fmla="*/ 768 w 1344"/>
                    <a:gd name="T5" fmla="*/ 432 h 432"/>
                    <a:gd name="T6" fmla="*/ 1344 w 1344"/>
                    <a:gd name="T7" fmla="*/ 48 h 432"/>
                    <a:gd name="T8" fmla="*/ 1344 w 1344"/>
                    <a:gd name="T9" fmla="*/ 0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4" h="432">
                      <a:moveTo>
                        <a:pt x="0" y="384"/>
                      </a:moveTo>
                      <a:lnTo>
                        <a:pt x="0" y="432"/>
                      </a:lnTo>
                      <a:lnTo>
                        <a:pt x="768" y="432"/>
                      </a:lnTo>
                      <a:lnTo>
                        <a:pt x="1344" y="48"/>
                      </a:lnTo>
                      <a:lnTo>
                        <a:pt x="1344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64" name="Freeform 36"/>
                <p:cNvSpPr>
                  <a:spLocks noChangeAspect="1"/>
                </p:cNvSpPr>
                <p:nvPr/>
              </p:nvSpPr>
              <p:spPr bwMode="auto">
                <a:xfrm>
                  <a:off x="4174" y="2256"/>
                  <a:ext cx="244" cy="84"/>
                </a:xfrm>
                <a:custGeom>
                  <a:avLst/>
                  <a:gdLst>
                    <a:gd name="T0" fmla="*/ 0 w 289"/>
                    <a:gd name="T1" fmla="*/ 73 h 96"/>
                    <a:gd name="T2" fmla="*/ 2 w 289"/>
                    <a:gd name="T3" fmla="*/ 60 h 96"/>
                    <a:gd name="T4" fmla="*/ 9 w 289"/>
                    <a:gd name="T5" fmla="*/ 52 h 96"/>
                    <a:gd name="T6" fmla="*/ 21 w 289"/>
                    <a:gd name="T7" fmla="*/ 46 h 96"/>
                    <a:gd name="T8" fmla="*/ 265 w 289"/>
                    <a:gd name="T9" fmla="*/ 0 h 96"/>
                    <a:gd name="T10" fmla="*/ 275 w 289"/>
                    <a:gd name="T11" fmla="*/ 2 h 96"/>
                    <a:gd name="T12" fmla="*/ 281 w 289"/>
                    <a:gd name="T13" fmla="*/ 7 h 96"/>
                    <a:gd name="T14" fmla="*/ 287 w 289"/>
                    <a:gd name="T15" fmla="*/ 14 h 96"/>
                    <a:gd name="T16" fmla="*/ 289 w 289"/>
                    <a:gd name="T17" fmla="*/ 24 h 96"/>
                    <a:gd name="T18" fmla="*/ 289 w 289"/>
                    <a:gd name="T19" fmla="*/ 33 h 96"/>
                    <a:gd name="T20" fmla="*/ 282 w 289"/>
                    <a:gd name="T21" fmla="*/ 40 h 96"/>
                    <a:gd name="T22" fmla="*/ 275 w 289"/>
                    <a:gd name="T23" fmla="*/ 45 h 96"/>
                    <a:gd name="T24" fmla="*/ 269 w 289"/>
                    <a:gd name="T25" fmla="*/ 48 h 96"/>
                    <a:gd name="T26" fmla="*/ 25 w 289"/>
                    <a:gd name="T27" fmla="*/ 96 h 96"/>
                    <a:gd name="T28" fmla="*/ 13 w 289"/>
                    <a:gd name="T29" fmla="*/ 93 h 96"/>
                    <a:gd name="T30" fmla="*/ 4 w 289"/>
                    <a:gd name="T31" fmla="*/ 85 h 96"/>
                    <a:gd name="T32" fmla="*/ 0 w 289"/>
                    <a:gd name="T33" fmla="*/ 7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9" h="96">
                      <a:moveTo>
                        <a:pt x="0" y="73"/>
                      </a:moveTo>
                      <a:lnTo>
                        <a:pt x="2" y="60"/>
                      </a:lnTo>
                      <a:lnTo>
                        <a:pt x="9" y="52"/>
                      </a:lnTo>
                      <a:lnTo>
                        <a:pt x="21" y="46"/>
                      </a:lnTo>
                      <a:lnTo>
                        <a:pt x="265" y="0"/>
                      </a:lnTo>
                      <a:lnTo>
                        <a:pt x="275" y="2"/>
                      </a:lnTo>
                      <a:lnTo>
                        <a:pt x="281" y="7"/>
                      </a:lnTo>
                      <a:lnTo>
                        <a:pt x="287" y="14"/>
                      </a:lnTo>
                      <a:lnTo>
                        <a:pt x="289" y="24"/>
                      </a:lnTo>
                      <a:lnTo>
                        <a:pt x="289" y="33"/>
                      </a:lnTo>
                      <a:lnTo>
                        <a:pt x="282" y="40"/>
                      </a:lnTo>
                      <a:lnTo>
                        <a:pt x="275" y="45"/>
                      </a:lnTo>
                      <a:lnTo>
                        <a:pt x="269" y="48"/>
                      </a:lnTo>
                      <a:lnTo>
                        <a:pt x="25" y="96"/>
                      </a:lnTo>
                      <a:lnTo>
                        <a:pt x="13" y="93"/>
                      </a:lnTo>
                      <a:lnTo>
                        <a:pt x="4" y="85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6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75" y="2297"/>
                  <a:ext cx="41" cy="4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66" name="Line 3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18" y="2382"/>
                  <a:ext cx="0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67" name="Freeform 39"/>
                <p:cNvSpPr>
                  <a:spLocks noChangeAspect="1"/>
                </p:cNvSpPr>
                <p:nvPr/>
              </p:nvSpPr>
              <p:spPr bwMode="auto">
                <a:xfrm>
                  <a:off x="4216" y="2340"/>
                  <a:ext cx="161" cy="82"/>
                </a:xfrm>
                <a:custGeom>
                  <a:avLst/>
                  <a:gdLst>
                    <a:gd name="T0" fmla="*/ 0 w 191"/>
                    <a:gd name="T1" fmla="*/ 75 h 95"/>
                    <a:gd name="T2" fmla="*/ 0 w 191"/>
                    <a:gd name="T3" fmla="*/ 64 h 95"/>
                    <a:gd name="T4" fmla="*/ 6 w 191"/>
                    <a:gd name="T5" fmla="*/ 55 h 95"/>
                    <a:gd name="T6" fmla="*/ 19 w 191"/>
                    <a:gd name="T7" fmla="*/ 47 h 95"/>
                    <a:gd name="T8" fmla="*/ 163 w 191"/>
                    <a:gd name="T9" fmla="*/ 0 h 95"/>
                    <a:gd name="T10" fmla="*/ 169 w 191"/>
                    <a:gd name="T11" fmla="*/ 0 h 95"/>
                    <a:gd name="T12" fmla="*/ 178 w 191"/>
                    <a:gd name="T13" fmla="*/ 3 h 95"/>
                    <a:gd name="T14" fmla="*/ 184 w 191"/>
                    <a:gd name="T15" fmla="*/ 7 h 95"/>
                    <a:gd name="T16" fmla="*/ 190 w 191"/>
                    <a:gd name="T17" fmla="*/ 16 h 95"/>
                    <a:gd name="T18" fmla="*/ 191 w 191"/>
                    <a:gd name="T19" fmla="*/ 28 h 95"/>
                    <a:gd name="T20" fmla="*/ 187 w 191"/>
                    <a:gd name="T21" fmla="*/ 37 h 95"/>
                    <a:gd name="T22" fmla="*/ 181 w 191"/>
                    <a:gd name="T23" fmla="*/ 42 h 95"/>
                    <a:gd name="T24" fmla="*/ 173 w 191"/>
                    <a:gd name="T25" fmla="*/ 47 h 95"/>
                    <a:gd name="T26" fmla="*/ 28 w 191"/>
                    <a:gd name="T27" fmla="*/ 95 h 95"/>
                    <a:gd name="T28" fmla="*/ 16 w 191"/>
                    <a:gd name="T29" fmla="*/ 94 h 95"/>
                    <a:gd name="T30" fmla="*/ 5 w 191"/>
                    <a:gd name="T31" fmla="*/ 88 h 95"/>
                    <a:gd name="T32" fmla="*/ 0 w 191"/>
                    <a:gd name="T33" fmla="*/ 7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1" h="95">
                      <a:moveTo>
                        <a:pt x="0" y="75"/>
                      </a:moveTo>
                      <a:lnTo>
                        <a:pt x="0" y="64"/>
                      </a:lnTo>
                      <a:lnTo>
                        <a:pt x="6" y="55"/>
                      </a:lnTo>
                      <a:lnTo>
                        <a:pt x="19" y="47"/>
                      </a:lnTo>
                      <a:lnTo>
                        <a:pt x="163" y="0"/>
                      </a:lnTo>
                      <a:lnTo>
                        <a:pt x="169" y="0"/>
                      </a:lnTo>
                      <a:lnTo>
                        <a:pt x="178" y="3"/>
                      </a:lnTo>
                      <a:lnTo>
                        <a:pt x="184" y="7"/>
                      </a:lnTo>
                      <a:lnTo>
                        <a:pt x="190" y="16"/>
                      </a:lnTo>
                      <a:lnTo>
                        <a:pt x="191" y="28"/>
                      </a:lnTo>
                      <a:lnTo>
                        <a:pt x="187" y="37"/>
                      </a:lnTo>
                      <a:lnTo>
                        <a:pt x="181" y="42"/>
                      </a:lnTo>
                      <a:lnTo>
                        <a:pt x="173" y="47"/>
                      </a:lnTo>
                      <a:lnTo>
                        <a:pt x="28" y="95"/>
                      </a:lnTo>
                      <a:lnTo>
                        <a:pt x="16" y="94"/>
                      </a:lnTo>
                      <a:lnTo>
                        <a:pt x="5" y="88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68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15" y="2382"/>
                  <a:ext cx="40" cy="41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69" name="Freeform 41"/>
                <p:cNvSpPr>
                  <a:spLocks noChangeAspect="1"/>
                </p:cNvSpPr>
                <p:nvPr/>
              </p:nvSpPr>
              <p:spPr bwMode="auto">
                <a:xfrm>
                  <a:off x="4135" y="2173"/>
                  <a:ext cx="322" cy="82"/>
                </a:xfrm>
                <a:custGeom>
                  <a:avLst/>
                  <a:gdLst>
                    <a:gd name="T0" fmla="*/ 0 w 382"/>
                    <a:gd name="T1" fmla="*/ 72 h 95"/>
                    <a:gd name="T2" fmla="*/ 1 w 382"/>
                    <a:gd name="T3" fmla="*/ 61 h 95"/>
                    <a:gd name="T4" fmla="*/ 9 w 382"/>
                    <a:gd name="T5" fmla="*/ 52 h 95"/>
                    <a:gd name="T6" fmla="*/ 15 w 382"/>
                    <a:gd name="T7" fmla="*/ 48 h 95"/>
                    <a:gd name="T8" fmla="*/ 356 w 382"/>
                    <a:gd name="T9" fmla="*/ 0 h 95"/>
                    <a:gd name="T10" fmla="*/ 365 w 382"/>
                    <a:gd name="T11" fmla="*/ 0 h 95"/>
                    <a:gd name="T12" fmla="*/ 373 w 382"/>
                    <a:gd name="T13" fmla="*/ 4 h 95"/>
                    <a:gd name="T14" fmla="*/ 378 w 382"/>
                    <a:gd name="T15" fmla="*/ 10 h 95"/>
                    <a:gd name="T16" fmla="*/ 382 w 382"/>
                    <a:gd name="T17" fmla="*/ 20 h 95"/>
                    <a:gd name="T18" fmla="*/ 380 w 382"/>
                    <a:gd name="T19" fmla="*/ 32 h 95"/>
                    <a:gd name="T20" fmla="*/ 376 w 382"/>
                    <a:gd name="T21" fmla="*/ 40 h 95"/>
                    <a:gd name="T22" fmla="*/ 368 w 382"/>
                    <a:gd name="T23" fmla="*/ 46 h 95"/>
                    <a:gd name="T24" fmla="*/ 357 w 382"/>
                    <a:gd name="T25" fmla="*/ 48 h 95"/>
                    <a:gd name="T26" fmla="*/ 28 w 382"/>
                    <a:gd name="T27" fmla="*/ 95 h 95"/>
                    <a:gd name="T28" fmla="*/ 15 w 382"/>
                    <a:gd name="T29" fmla="*/ 95 h 95"/>
                    <a:gd name="T30" fmla="*/ 2 w 382"/>
                    <a:gd name="T31" fmla="*/ 85 h 95"/>
                    <a:gd name="T32" fmla="*/ 0 w 382"/>
                    <a:gd name="T33" fmla="*/ 7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2" h="95">
                      <a:moveTo>
                        <a:pt x="0" y="72"/>
                      </a:moveTo>
                      <a:lnTo>
                        <a:pt x="1" y="61"/>
                      </a:lnTo>
                      <a:lnTo>
                        <a:pt x="9" y="52"/>
                      </a:lnTo>
                      <a:lnTo>
                        <a:pt x="15" y="48"/>
                      </a:lnTo>
                      <a:lnTo>
                        <a:pt x="356" y="0"/>
                      </a:lnTo>
                      <a:lnTo>
                        <a:pt x="365" y="0"/>
                      </a:lnTo>
                      <a:lnTo>
                        <a:pt x="373" y="4"/>
                      </a:lnTo>
                      <a:lnTo>
                        <a:pt x="378" y="10"/>
                      </a:lnTo>
                      <a:lnTo>
                        <a:pt x="382" y="20"/>
                      </a:lnTo>
                      <a:lnTo>
                        <a:pt x="380" y="32"/>
                      </a:lnTo>
                      <a:lnTo>
                        <a:pt x="376" y="40"/>
                      </a:lnTo>
                      <a:lnTo>
                        <a:pt x="368" y="46"/>
                      </a:lnTo>
                      <a:lnTo>
                        <a:pt x="357" y="48"/>
                      </a:lnTo>
                      <a:lnTo>
                        <a:pt x="28" y="95"/>
                      </a:lnTo>
                      <a:lnTo>
                        <a:pt x="15" y="95"/>
                      </a:lnTo>
                      <a:lnTo>
                        <a:pt x="2" y="8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0" name="Oval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134" y="2214"/>
                  <a:ext cx="40" cy="4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1" name="Freeform 43"/>
                <p:cNvSpPr>
                  <a:spLocks noChangeAspect="1"/>
                </p:cNvSpPr>
                <p:nvPr/>
              </p:nvSpPr>
              <p:spPr bwMode="auto">
                <a:xfrm>
                  <a:off x="4216" y="2506"/>
                  <a:ext cx="161" cy="83"/>
                </a:xfrm>
                <a:custGeom>
                  <a:avLst/>
                  <a:gdLst>
                    <a:gd name="T0" fmla="*/ 0 w 191"/>
                    <a:gd name="T1" fmla="*/ 75 h 95"/>
                    <a:gd name="T2" fmla="*/ 0 w 191"/>
                    <a:gd name="T3" fmla="*/ 64 h 95"/>
                    <a:gd name="T4" fmla="*/ 6 w 191"/>
                    <a:gd name="T5" fmla="*/ 55 h 95"/>
                    <a:gd name="T6" fmla="*/ 19 w 191"/>
                    <a:gd name="T7" fmla="*/ 47 h 95"/>
                    <a:gd name="T8" fmla="*/ 163 w 191"/>
                    <a:gd name="T9" fmla="*/ 0 h 95"/>
                    <a:gd name="T10" fmla="*/ 169 w 191"/>
                    <a:gd name="T11" fmla="*/ 0 h 95"/>
                    <a:gd name="T12" fmla="*/ 178 w 191"/>
                    <a:gd name="T13" fmla="*/ 3 h 95"/>
                    <a:gd name="T14" fmla="*/ 184 w 191"/>
                    <a:gd name="T15" fmla="*/ 7 h 95"/>
                    <a:gd name="T16" fmla="*/ 190 w 191"/>
                    <a:gd name="T17" fmla="*/ 16 h 95"/>
                    <a:gd name="T18" fmla="*/ 191 w 191"/>
                    <a:gd name="T19" fmla="*/ 28 h 95"/>
                    <a:gd name="T20" fmla="*/ 187 w 191"/>
                    <a:gd name="T21" fmla="*/ 37 h 95"/>
                    <a:gd name="T22" fmla="*/ 181 w 191"/>
                    <a:gd name="T23" fmla="*/ 42 h 95"/>
                    <a:gd name="T24" fmla="*/ 173 w 191"/>
                    <a:gd name="T25" fmla="*/ 47 h 95"/>
                    <a:gd name="T26" fmla="*/ 28 w 191"/>
                    <a:gd name="T27" fmla="*/ 95 h 95"/>
                    <a:gd name="T28" fmla="*/ 16 w 191"/>
                    <a:gd name="T29" fmla="*/ 94 h 95"/>
                    <a:gd name="T30" fmla="*/ 5 w 191"/>
                    <a:gd name="T31" fmla="*/ 88 h 95"/>
                    <a:gd name="T32" fmla="*/ 0 w 191"/>
                    <a:gd name="T33" fmla="*/ 7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1" h="95">
                      <a:moveTo>
                        <a:pt x="0" y="75"/>
                      </a:moveTo>
                      <a:lnTo>
                        <a:pt x="0" y="64"/>
                      </a:lnTo>
                      <a:lnTo>
                        <a:pt x="6" y="55"/>
                      </a:lnTo>
                      <a:lnTo>
                        <a:pt x="19" y="47"/>
                      </a:lnTo>
                      <a:lnTo>
                        <a:pt x="163" y="0"/>
                      </a:lnTo>
                      <a:lnTo>
                        <a:pt x="169" y="0"/>
                      </a:lnTo>
                      <a:lnTo>
                        <a:pt x="178" y="3"/>
                      </a:lnTo>
                      <a:lnTo>
                        <a:pt x="184" y="7"/>
                      </a:lnTo>
                      <a:lnTo>
                        <a:pt x="190" y="16"/>
                      </a:lnTo>
                      <a:lnTo>
                        <a:pt x="191" y="28"/>
                      </a:lnTo>
                      <a:lnTo>
                        <a:pt x="187" y="37"/>
                      </a:lnTo>
                      <a:lnTo>
                        <a:pt x="181" y="42"/>
                      </a:lnTo>
                      <a:lnTo>
                        <a:pt x="173" y="47"/>
                      </a:lnTo>
                      <a:lnTo>
                        <a:pt x="28" y="95"/>
                      </a:lnTo>
                      <a:lnTo>
                        <a:pt x="16" y="94"/>
                      </a:lnTo>
                      <a:lnTo>
                        <a:pt x="5" y="88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2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215" y="2548"/>
                  <a:ext cx="40" cy="4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3" name="Freeform 45"/>
                <p:cNvSpPr>
                  <a:spLocks noChangeAspect="1"/>
                </p:cNvSpPr>
                <p:nvPr/>
              </p:nvSpPr>
              <p:spPr bwMode="auto">
                <a:xfrm>
                  <a:off x="4174" y="2590"/>
                  <a:ext cx="244" cy="84"/>
                </a:xfrm>
                <a:custGeom>
                  <a:avLst/>
                  <a:gdLst>
                    <a:gd name="T0" fmla="*/ 0 w 289"/>
                    <a:gd name="T1" fmla="*/ 73 h 96"/>
                    <a:gd name="T2" fmla="*/ 2 w 289"/>
                    <a:gd name="T3" fmla="*/ 60 h 96"/>
                    <a:gd name="T4" fmla="*/ 9 w 289"/>
                    <a:gd name="T5" fmla="*/ 52 h 96"/>
                    <a:gd name="T6" fmla="*/ 21 w 289"/>
                    <a:gd name="T7" fmla="*/ 46 h 96"/>
                    <a:gd name="T8" fmla="*/ 265 w 289"/>
                    <a:gd name="T9" fmla="*/ 0 h 96"/>
                    <a:gd name="T10" fmla="*/ 275 w 289"/>
                    <a:gd name="T11" fmla="*/ 2 h 96"/>
                    <a:gd name="T12" fmla="*/ 281 w 289"/>
                    <a:gd name="T13" fmla="*/ 7 h 96"/>
                    <a:gd name="T14" fmla="*/ 287 w 289"/>
                    <a:gd name="T15" fmla="*/ 14 h 96"/>
                    <a:gd name="T16" fmla="*/ 289 w 289"/>
                    <a:gd name="T17" fmla="*/ 24 h 96"/>
                    <a:gd name="T18" fmla="*/ 289 w 289"/>
                    <a:gd name="T19" fmla="*/ 33 h 96"/>
                    <a:gd name="T20" fmla="*/ 282 w 289"/>
                    <a:gd name="T21" fmla="*/ 40 h 96"/>
                    <a:gd name="T22" fmla="*/ 275 w 289"/>
                    <a:gd name="T23" fmla="*/ 45 h 96"/>
                    <a:gd name="T24" fmla="*/ 269 w 289"/>
                    <a:gd name="T25" fmla="*/ 48 h 96"/>
                    <a:gd name="T26" fmla="*/ 25 w 289"/>
                    <a:gd name="T27" fmla="*/ 96 h 96"/>
                    <a:gd name="T28" fmla="*/ 13 w 289"/>
                    <a:gd name="T29" fmla="*/ 93 h 96"/>
                    <a:gd name="T30" fmla="*/ 4 w 289"/>
                    <a:gd name="T31" fmla="*/ 85 h 96"/>
                    <a:gd name="T32" fmla="*/ 0 w 289"/>
                    <a:gd name="T33" fmla="*/ 7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9" h="96">
                      <a:moveTo>
                        <a:pt x="0" y="73"/>
                      </a:moveTo>
                      <a:lnTo>
                        <a:pt x="2" y="60"/>
                      </a:lnTo>
                      <a:lnTo>
                        <a:pt x="9" y="52"/>
                      </a:lnTo>
                      <a:lnTo>
                        <a:pt x="21" y="46"/>
                      </a:lnTo>
                      <a:lnTo>
                        <a:pt x="265" y="0"/>
                      </a:lnTo>
                      <a:lnTo>
                        <a:pt x="275" y="2"/>
                      </a:lnTo>
                      <a:lnTo>
                        <a:pt x="281" y="7"/>
                      </a:lnTo>
                      <a:lnTo>
                        <a:pt x="287" y="14"/>
                      </a:lnTo>
                      <a:lnTo>
                        <a:pt x="289" y="24"/>
                      </a:lnTo>
                      <a:lnTo>
                        <a:pt x="289" y="33"/>
                      </a:lnTo>
                      <a:lnTo>
                        <a:pt x="282" y="40"/>
                      </a:lnTo>
                      <a:lnTo>
                        <a:pt x="275" y="45"/>
                      </a:lnTo>
                      <a:lnTo>
                        <a:pt x="269" y="48"/>
                      </a:lnTo>
                      <a:lnTo>
                        <a:pt x="25" y="96"/>
                      </a:lnTo>
                      <a:lnTo>
                        <a:pt x="13" y="93"/>
                      </a:lnTo>
                      <a:lnTo>
                        <a:pt x="4" y="85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175" y="2632"/>
                  <a:ext cx="41" cy="4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5" name="Freeform 47"/>
                <p:cNvSpPr>
                  <a:spLocks noChangeAspect="1"/>
                </p:cNvSpPr>
                <p:nvPr/>
              </p:nvSpPr>
              <p:spPr bwMode="auto">
                <a:xfrm>
                  <a:off x="4135" y="2674"/>
                  <a:ext cx="322" cy="82"/>
                </a:xfrm>
                <a:custGeom>
                  <a:avLst/>
                  <a:gdLst>
                    <a:gd name="T0" fmla="*/ 0 w 382"/>
                    <a:gd name="T1" fmla="*/ 72 h 95"/>
                    <a:gd name="T2" fmla="*/ 1 w 382"/>
                    <a:gd name="T3" fmla="*/ 61 h 95"/>
                    <a:gd name="T4" fmla="*/ 9 w 382"/>
                    <a:gd name="T5" fmla="*/ 52 h 95"/>
                    <a:gd name="T6" fmla="*/ 15 w 382"/>
                    <a:gd name="T7" fmla="*/ 48 h 95"/>
                    <a:gd name="T8" fmla="*/ 356 w 382"/>
                    <a:gd name="T9" fmla="*/ 0 h 95"/>
                    <a:gd name="T10" fmla="*/ 365 w 382"/>
                    <a:gd name="T11" fmla="*/ 0 h 95"/>
                    <a:gd name="T12" fmla="*/ 373 w 382"/>
                    <a:gd name="T13" fmla="*/ 4 h 95"/>
                    <a:gd name="T14" fmla="*/ 378 w 382"/>
                    <a:gd name="T15" fmla="*/ 10 h 95"/>
                    <a:gd name="T16" fmla="*/ 382 w 382"/>
                    <a:gd name="T17" fmla="*/ 20 h 95"/>
                    <a:gd name="T18" fmla="*/ 380 w 382"/>
                    <a:gd name="T19" fmla="*/ 32 h 95"/>
                    <a:gd name="T20" fmla="*/ 376 w 382"/>
                    <a:gd name="T21" fmla="*/ 40 h 95"/>
                    <a:gd name="T22" fmla="*/ 368 w 382"/>
                    <a:gd name="T23" fmla="*/ 46 h 95"/>
                    <a:gd name="T24" fmla="*/ 357 w 382"/>
                    <a:gd name="T25" fmla="*/ 48 h 95"/>
                    <a:gd name="T26" fmla="*/ 28 w 382"/>
                    <a:gd name="T27" fmla="*/ 95 h 95"/>
                    <a:gd name="T28" fmla="*/ 15 w 382"/>
                    <a:gd name="T29" fmla="*/ 95 h 95"/>
                    <a:gd name="T30" fmla="*/ 2 w 382"/>
                    <a:gd name="T31" fmla="*/ 85 h 95"/>
                    <a:gd name="T32" fmla="*/ 0 w 382"/>
                    <a:gd name="T33" fmla="*/ 7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2" h="95">
                      <a:moveTo>
                        <a:pt x="0" y="72"/>
                      </a:moveTo>
                      <a:lnTo>
                        <a:pt x="1" y="61"/>
                      </a:lnTo>
                      <a:lnTo>
                        <a:pt x="9" y="52"/>
                      </a:lnTo>
                      <a:lnTo>
                        <a:pt x="15" y="48"/>
                      </a:lnTo>
                      <a:lnTo>
                        <a:pt x="356" y="0"/>
                      </a:lnTo>
                      <a:lnTo>
                        <a:pt x="365" y="0"/>
                      </a:lnTo>
                      <a:lnTo>
                        <a:pt x="373" y="4"/>
                      </a:lnTo>
                      <a:lnTo>
                        <a:pt x="378" y="10"/>
                      </a:lnTo>
                      <a:lnTo>
                        <a:pt x="382" y="20"/>
                      </a:lnTo>
                      <a:lnTo>
                        <a:pt x="380" y="32"/>
                      </a:lnTo>
                      <a:lnTo>
                        <a:pt x="376" y="40"/>
                      </a:lnTo>
                      <a:lnTo>
                        <a:pt x="368" y="46"/>
                      </a:lnTo>
                      <a:lnTo>
                        <a:pt x="357" y="48"/>
                      </a:lnTo>
                      <a:lnTo>
                        <a:pt x="28" y="95"/>
                      </a:lnTo>
                      <a:lnTo>
                        <a:pt x="15" y="95"/>
                      </a:lnTo>
                      <a:lnTo>
                        <a:pt x="2" y="8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6" name="Oval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134" y="2715"/>
                  <a:ext cx="40" cy="4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7" name="Freeform 49"/>
                <p:cNvSpPr>
                  <a:spLocks noChangeAspect="1"/>
                </p:cNvSpPr>
                <p:nvPr/>
              </p:nvSpPr>
              <p:spPr bwMode="auto">
                <a:xfrm>
                  <a:off x="2430" y="2173"/>
                  <a:ext cx="322" cy="82"/>
                </a:xfrm>
                <a:custGeom>
                  <a:avLst/>
                  <a:gdLst>
                    <a:gd name="T0" fmla="*/ 0 w 382"/>
                    <a:gd name="T1" fmla="*/ 72 h 95"/>
                    <a:gd name="T2" fmla="*/ 1 w 382"/>
                    <a:gd name="T3" fmla="*/ 61 h 95"/>
                    <a:gd name="T4" fmla="*/ 9 w 382"/>
                    <a:gd name="T5" fmla="*/ 52 h 95"/>
                    <a:gd name="T6" fmla="*/ 15 w 382"/>
                    <a:gd name="T7" fmla="*/ 48 h 95"/>
                    <a:gd name="T8" fmla="*/ 356 w 382"/>
                    <a:gd name="T9" fmla="*/ 0 h 95"/>
                    <a:gd name="T10" fmla="*/ 365 w 382"/>
                    <a:gd name="T11" fmla="*/ 0 h 95"/>
                    <a:gd name="T12" fmla="*/ 373 w 382"/>
                    <a:gd name="T13" fmla="*/ 4 h 95"/>
                    <a:gd name="T14" fmla="*/ 378 w 382"/>
                    <a:gd name="T15" fmla="*/ 10 h 95"/>
                    <a:gd name="T16" fmla="*/ 382 w 382"/>
                    <a:gd name="T17" fmla="*/ 20 h 95"/>
                    <a:gd name="T18" fmla="*/ 380 w 382"/>
                    <a:gd name="T19" fmla="*/ 32 h 95"/>
                    <a:gd name="T20" fmla="*/ 376 w 382"/>
                    <a:gd name="T21" fmla="*/ 40 h 95"/>
                    <a:gd name="T22" fmla="*/ 368 w 382"/>
                    <a:gd name="T23" fmla="*/ 46 h 95"/>
                    <a:gd name="T24" fmla="*/ 357 w 382"/>
                    <a:gd name="T25" fmla="*/ 48 h 95"/>
                    <a:gd name="T26" fmla="*/ 28 w 382"/>
                    <a:gd name="T27" fmla="*/ 95 h 95"/>
                    <a:gd name="T28" fmla="*/ 15 w 382"/>
                    <a:gd name="T29" fmla="*/ 95 h 95"/>
                    <a:gd name="T30" fmla="*/ 2 w 382"/>
                    <a:gd name="T31" fmla="*/ 85 h 95"/>
                    <a:gd name="T32" fmla="*/ 0 w 382"/>
                    <a:gd name="T33" fmla="*/ 7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2" h="95">
                      <a:moveTo>
                        <a:pt x="0" y="72"/>
                      </a:moveTo>
                      <a:lnTo>
                        <a:pt x="1" y="61"/>
                      </a:lnTo>
                      <a:lnTo>
                        <a:pt x="9" y="52"/>
                      </a:lnTo>
                      <a:lnTo>
                        <a:pt x="15" y="48"/>
                      </a:lnTo>
                      <a:lnTo>
                        <a:pt x="356" y="0"/>
                      </a:lnTo>
                      <a:lnTo>
                        <a:pt x="365" y="0"/>
                      </a:lnTo>
                      <a:lnTo>
                        <a:pt x="373" y="4"/>
                      </a:lnTo>
                      <a:lnTo>
                        <a:pt x="378" y="10"/>
                      </a:lnTo>
                      <a:lnTo>
                        <a:pt x="382" y="20"/>
                      </a:lnTo>
                      <a:lnTo>
                        <a:pt x="380" y="32"/>
                      </a:lnTo>
                      <a:lnTo>
                        <a:pt x="376" y="40"/>
                      </a:lnTo>
                      <a:lnTo>
                        <a:pt x="368" y="46"/>
                      </a:lnTo>
                      <a:lnTo>
                        <a:pt x="357" y="48"/>
                      </a:lnTo>
                      <a:lnTo>
                        <a:pt x="28" y="95"/>
                      </a:lnTo>
                      <a:lnTo>
                        <a:pt x="15" y="95"/>
                      </a:lnTo>
                      <a:lnTo>
                        <a:pt x="2" y="8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8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29" y="2214"/>
                  <a:ext cx="40" cy="4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79" name="Freeform 51"/>
                <p:cNvSpPr>
                  <a:spLocks noChangeAspect="1"/>
                </p:cNvSpPr>
                <p:nvPr/>
              </p:nvSpPr>
              <p:spPr bwMode="auto">
                <a:xfrm>
                  <a:off x="2430" y="2256"/>
                  <a:ext cx="322" cy="83"/>
                </a:xfrm>
                <a:custGeom>
                  <a:avLst/>
                  <a:gdLst>
                    <a:gd name="T0" fmla="*/ 0 w 382"/>
                    <a:gd name="T1" fmla="*/ 72 h 95"/>
                    <a:gd name="T2" fmla="*/ 1 w 382"/>
                    <a:gd name="T3" fmla="*/ 61 h 95"/>
                    <a:gd name="T4" fmla="*/ 9 w 382"/>
                    <a:gd name="T5" fmla="*/ 52 h 95"/>
                    <a:gd name="T6" fmla="*/ 15 w 382"/>
                    <a:gd name="T7" fmla="*/ 48 h 95"/>
                    <a:gd name="T8" fmla="*/ 356 w 382"/>
                    <a:gd name="T9" fmla="*/ 0 h 95"/>
                    <a:gd name="T10" fmla="*/ 365 w 382"/>
                    <a:gd name="T11" fmla="*/ 0 h 95"/>
                    <a:gd name="T12" fmla="*/ 373 w 382"/>
                    <a:gd name="T13" fmla="*/ 4 h 95"/>
                    <a:gd name="T14" fmla="*/ 378 w 382"/>
                    <a:gd name="T15" fmla="*/ 10 h 95"/>
                    <a:gd name="T16" fmla="*/ 382 w 382"/>
                    <a:gd name="T17" fmla="*/ 20 h 95"/>
                    <a:gd name="T18" fmla="*/ 380 w 382"/>
                    <a:gd name="T19" fmla="*/ 32 h 95"/>
                    <a:gd name="T20" fmla="*/ 376 w 382"/>
                    <a:gd name="T21" fmla="*/ 40 h 95"/>
                    <a:gd name="T22" fmla="*/ 368 w 382"/>
                    <a:gd name="T23" fmla="*/ 46 h 95"/>
                    <a:gd name="T24" fmla="*/ 357 w 382"/>
                    <a:gd name="T25" fmla="*/ 48 h 95"/>
                    <a:gd name="T26" fmla="*/ 28 w 382"/>
                    <a:gd name="T27" fmla="*/ 95 h 95"/>
                    <a:gd name="T28" fmla="*/ 15 w 382"/>
                    <a:gd name="T29" fmla="*/ 95 h 95"/>
                    <a:gd name="T30" fmla="*/ 2 w 382"/>
                    <a:gd name="T31" fmla="*/ 85 h 95"/>
                    <a:gd name="T32" fmla="*/ 0 w 382"/>
                    <a:gd name="T33" fmla="*/ 7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2" h="95">
                      <a:moveTo>
                        <a:pt x="0" y="72"/>
                      </a:moveTo>
                      <a:lnTo>
                        <a:pt x="1" y="61"/>
                      </a:lnTo>
                      <a:lnTo>
                        <a:pt x="9" y="52"/>
                      </a:lnTo>
                      <a:lnTo>
                        <a:pt x="15" y="48"/>
                      </a:lnTo>
                      <a:lnTo>
                        <a:pt x="356" y="0"/>
                      </a:lnTo>
                      <a:lnTo>
                        <a:pt x="365" y="0"/>
                      </a:lnTo>
                      <a:lnTo>
                        <a:pt x="373" y="4"/>
                      </a:lnTo>
                      <a:lnTo>
                        <a:pt x="378" y="10"/>
                      </a:lnTo>
                      <a:lnTo>
                        <a:pt x="382" y="20"/>
                      </a:lnTo>
                      <a:lnTo>
                        <a:pt x="380" y="32"/>
                      </a:lnTo>
                      <a:lnTo>
                        <a:pt x="376" y="40"/>
                      </a:lnTo>
                      <a:lnTo>
                        <a:pt x="368" y="46"/>
                      </a:lnTo>
                      <a:lnTo>
                        <a:pt x="357" y="48"/>
                      </a:lnTo>
                      <a:lnTo>
                        <a:pt x="28" y="95"/>
                      </a:lnTo>
                      <a:lnTo>
                        <a:pt x="15" y="95"/>
                      </a:lnTo>
                      <a:lnTo>
                        <a:pt x="2" y="8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0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29" y="2297"/>
                  <a:ext cx="40" cy="4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1" name="Freeform 53"/>
                <p:cNvSpPr>
                  <a:spLocks noChangeAspect="1"/>
                </p:cNvSpPr>
                <p:nvPr/>
              </p:nvSpPr>
              <p:spPr bwMode="auto">
                <a:xfrm>
                  <a:off x="2430" y="2340"/>
                  <a:ext cx="322" cy="82"/>
                </a:xfrm>
                <a:custGeom>
                  <a:avLst/>
                  <a:gdLst>
                    <a:gd name="T0" fmla="*/ 0 w 382"/>
                    <a:gd name="T1" fmla="*/ 72 h 95"/>
                    <a:gd name="T2" fmla="*/ 1 w 382"/>
                    <a:gd name="T3" fmla="*/ 61 h 95"/>
                    <a:gd name="T4" fmla="*/ 9 w 382"/>
                    <a:gd name="T5" fmla="*/ 52 h 95"/>
                    <a:gd name="T6" fmla="*/ 15 w 382"/>
                    <a:gd name="T7" fmla="*/ 48 h 95"/>
                    <a:gd name="T8" fmla="*/ 356 w 382"/>
                    <a:gd name="T9" fmla="*/ 0 h 95"/>
                    <a:gd name="T10" fmla="*/ 365 w 382"/>
                    <a:gd name="T11" fmla="*/ 0 h 95"/>
                    <a:gd name="T12" fmla="*/ 373 w 382"/>
                    <a:gd name="T13" fmla="*/ 4 h 95"/>
                    <a:gd name="T14" fmla="*/ 378 w 382"/>
                    <a:gd name="T15" fmla="*/ 10 h 95"/>
                    <a:gd name="T16" fmla="*/ 382 w 382"/>
                    <a:gd name="T17" fmla="*/ 20 h 95"/>
                    <a:gd name="T18" fmla="*/ 380 w 382"/>
                    <a:gd name="T19" fmla="*/ 32 h 95"/>
                    <a:gd name="T20" fmla="*/ 376 w 382"/>
                    <a:gd name="T21" fmla="*/ 40 h 95"/>
                    <a:gd name="T22" fmla="*/ 368 w 382"/>
                    <a:gd name="T23" fmla="*/ 46 h 95"/>
                    <a:gd name="T24" fmla="*/ 357 w 382"/>
                    <a:gd name="T25" fmla="*/ 48 h 95"/>
                    <a:gd name="T26" fmla="*/ 28 w 382"/>
                    <a:gd name="T27" fmla="*/ 95 h 95"/>
                    <a:gd name="T28" fmla="*/ 15 w 382"/>
                    <a:gd name="T29" fmla="*/ 95 h 95"/>
                    <a:gd name="T30" fmla="*/ 2 w 382"/>
                    <a:gd name="T31" fmla="*/ 85 h 95"/>
                    <a:gd name="T32" fmla="*/ 0 w 382"/>
                    <a:gd name="T33" fmla="*/ 7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2" h="95">
                      <a:moveTo>
                        <a:pt x="0" y="72"/>
                      </a:moveTo>
                      <a:lnTo>
                        <a:pt x="1" y="61"/>
                      </a:lnTo>
                      <a:lnTo>
                        <a:pt x="9" y="52"/>
                      </a:lnTo>
                      <a:lnTo>
                        <a:pt x="15" y="48"/>
                      </a:lnTo>
                      <a:lnTo>
                        <a:pt x="356" y="0"/>
                      </a:lnTo>
                      <a:lnTo>
                        <a:pt x="365" y="0"/>
                      </a:lnTo>
                      <a:lnTo>
                        <a:pt x="373" y="4"/>
                      </a:lnTo>
                      <a:lnTo>
                        <a:pt x="378" y="10"/>
                      </a:lnTo>
                      <a:lnTo>
                        <a:pt x="382" y="20"/>
                      </a:lnTo>
                      <a:lnTo>
                        <a:pt x="380" y="32"/>
                      </a:lnTo>
                      <a:lnTo>
                        <a:pt x="376" y="40"/>
                      </a:lnTo>
                      <a:lnTo>
                        <a:pt x="368" y="46"/>
                      </a:lnTo>
                      <a:lnTo>
                        <a:pt x="357" y="48"/>
                      </a:lnTo>
                      <a:lnTo>
                        <a:pt x="28" y="95"/>
                      </a:lnTo>
                      <a:lnTo>
                        <a:pt x="15" y="95"/>
                      </a:lnTo>
                      <a:lnTo>
                        <a:pt x="2" y="8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2" name="Oval 54"/>
                <p:cNvSpPr>
                  <a:spLocks noChangeAspect="1" noChangeArrowheads="1"/>
                </p:cNvSpPr>
                <p:nvPr/>
              </p:nvSpPr>
              <p:spPr bwMode="auto">
                <a:xfrm>
                  <a:off x="2429" y="2382"/>
                  <a:ext cx="40" cy="41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3" name="Freeform 55"/>
                <p:cNvSpPr>
                  <a:spLocks noChangeAspect="1"/>
                </p:cNvSpPr>
                <p:nvPr/>
              </p:nvSpPr>
              <p:spPr bwMode="auto">
                <a:xfrm>
                  <a:off x="2430" y="2423"/>
                  <a:ext cx="322" cy="82"/>
                </a:xfrm>
                <a:custGeom>
                  <a:avLst/>
                  <a:gdLst>
                    <a:gd name="T0" fmla="*/ 0 w 382"/>
                    <a:gd name="T1" fmla="*/ 72 h 95"/>
                    <a:gd name="T2" fmla="*/ 1 w 382"/>
                    <a:gd name="T3" fmla="*/ 61 h 95"/>
                    <a:gd name="T4" fmla="*/ 9 w 382"/>
                    <a:gd name="T5" fmla="*/ 52 h 95"/>
                    <a:gd name="T6" fmla="*/ 15 w 382"/>
                    <a:gd name="T7" fmla="*/ 48 h 95"/>
                    <a:gd name="T8" fmla="*/ 356 w 382"/>
                    <a:gd name="T9" fmla="*/ 0 h 95"/>
                    <a:gd name="T10" fmla="*/ 365 w 382"/>
                    <a:gd name="T11" fmla="*/ 0 h 95"/>
                    <a:gd name="T12" fmla="*/ 373 w 382"/>
                    <a:gd name="T13" fmla="*/ 4 h 95"/>
                    <a:gd name="T14" fmla="*/ 378 w 382"/>
                    <a:gd name="T15" fmla="*/ 10 h 95"/>
                    <a:gd name="T16" fmla="*/ 382 w 382"/>
                    <a:gd name="T17" fmla="*/ 20 h 95"/>
                    <a:gd name="T18" fmla="*/ 380 w 382"/>
                    <a:gd name="T19" fmla="*/ 32 h 95"/>
                    <a:gd name="T20" fmla="*/ 376 w 382"/>
                    <a:gd name="T21" fmla="*/ 40 h 95"/>
                    <a:gd name="T22" fmla="*/ 368 w 382"/>
                    <a:gd name="T23" fmla="*/ 46 h 95"/>
                    <a:gd name="T24" fmla="*/ 357 w 382"/>
                    <a:gd name="T25" fmla="*/ 48 h 95"/>
                    <a:gd name="T26" fmla="*/ 28 w 382"/>
                    <a:gd name="T27" fmla="*/ 95 h 95"/>
                    <a:gd name="T28" fmla="*/ 15 w 382"/>
                    <a:gd name="T29" fmla="*/ 95 h 95"/>
                    <a:gd name="T30" fmla="*/ 2 w 382"/>
                    <a:gd name="T31" fmla="*/ 85 h 95"/>
                    <a:gd name="T32" fmla="*/ 0 w 382"/>
                    <a:gd name="T33" fmla="*/ 7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2" h="95">
                      <a:moveTo>
                        <a:pt x="0" y="72"/>
                      </a:moveTo>
                      <a:lnTo>
                        <a:pt x="1" y="61"/>
                      </a:lnTo>
                      <a:lnTo>
                        <a:pt x="9" y="52"/>
                      </a:lnTo>
                      <a:lnTo>
                        <a:pt x="15" y="48"/>
                      </a:lnTo>
                      <a:lnTo>
                        <a:pt x="356" y="0"/>
                      </a:lnTo>
                      <a:lnTo>
                        <a:pt x="365" y="0"/>
                      </a:lnTo>
                      <a:lnTo>
                        <a:pt x="373" y="4"/>
                      </a:lnTo>
                      <a:lnTo>
                        <a:pt x="378" y="10"/>
                      </a:lnTo>
                      <a:lnTo>
                        <a:pt x="382" y="20"/>
                      </a:lnTo>
                      <a:lnTo>
                        <a:pt x="380" y="32"/>
                      </a:lnTo>
                      <a:lnTo>
                        <a:pt x="376" y="40"/>
                      </a:lnTo>
                      <a:lnTo>
                        <a:pt x="368" y="46"/>
                      </a:lnTo>
                      <a:lnTo>
                        <a:pt x="357" y="48"/>
                      </a:lnTo>
                      <a:lnTo>
                        <a:pt x="28" y="95"/>
                      </a:lnTo>
                      <a:lnTo>
                        <a:pt x="15" y="95"/>
                      </a:lnTo>
                      <a:lnTo>
                        <a:pt x="2" y="8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4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2429" y="2465"/>
                  <a:ext cx="40" cy="41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5" name="Freeform 57"/>
                <p:cNvSpPr>
                  <a:spLocks noChangeAspect="1"/>
                </p:cNvSpPr>
                <p:nvPr/>
              </p:nvSpPr>
              <p:spPr bwMode="auto">
                <a:xfrm>
                  <a:off x="2430" y="2506"/>
                  <a:ext cx="322" cy="83"/>
                </a:xfrm>
                <a:custGeom>
                  <a:avLst/>
                  <a:gdLst>
                    <a:gd name="T0" fmla="*/ 0 w 382"/>
                    <a:gd name="T1" fmla="*/ 72 h 95"/>
                    <a:gd name="T2" fmla="*/ 1 w 382"/>
                    <a:gd name="T3" fmla="*/ 61 h 95"/>
                    <a:gd name="T4" fmla="*/ 9 w 382"/>
                    <a:gd name="T5" fmla="*/ 52 h 95"/>
                    <a:gd name="T6" fmla="*/ 15 w 382"/>
                    <a:gd name="T7" fmla="*/ 48 h 95"/>
                    <a:gd name="T8" fmla="*/ 356 w 382"/>
                    <a:gd name="T9" fmla="*/ 0 h 95"/>
                    <a:gd name="T10" fmla="*/ 365 w 382"/>
                    <a:gd name="T11" fmla="*/ 0 h 95"/>
                    <a:gd name="T12" fmla="*/ 373 w 382"/>
                    <a:gd name="T13" fmla="*/ 4 h 95"/>
                    <a:gd name="T14" fmla="*/ 378 w 382"/>
                    <a:gd name="T15" fmla="*/ 10 h 95"/>
                    <a:gd name="T16" fmla="*/ 382 w 382"/>
                    <a:gd name="T17" fmla="*/ 20 h 95"/>
                    <a:gd name="T18" fmla="*/ 380 w 382"/>
                    <a:gd name="T19" fmla="*/ 32 h 95"/>
                    <a:gd name="T20" fmla="*/ 376 w 382"/>
                    <a:gd name="T21" fmla="*/ 40 h 95"/>
                    <a:gd name="T22" fmla="*/ 368 w 382"/>
                    <a:gd name="T23" fmla="*/ 46 h 95"/>
                    <a:gd name="T24" fmla="*/ 357 w 382"/>
                    <a:gd name="T25" fmla="*/ 48 h 95"/>
                    <a:gd name="T26" fmla="*/ 28 w 382"/>
                    <a:gd name="T27" fmla="*/ 95 h 95"/>
                    <a:gd name="T28" fmla="*/ 15 w 382"/>
                    <a:gd name="T29" fmla="*/ 95 h 95"/>
                    <a:gd name="T30" fmla="*/ 2 w 382"/>
                    <a:gd name="T31" fmla="*/ 85 h 95"/>
                    <a:gd name="T32" fmla="*/ 0 w 382"/>
                    <a:gd name="T33" fmla="*/ 7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2" h="95">
                      <a:moveTo>
                        <a:pt x="0" y="72"/>
                      </a:moveTo>
                      <a:lnTo>
                        <a:pt x="1" y="61"/>
                      </a:lnTo>
                      <a:lnTo>
                        <a:pt x="9" y="52"/>
                      </a:lnTo>
                      <a:lnTo>
                        <a:pt x="15" y="48"/>
                      </a:lnTo>
                      <a:lnTo>
                        <a:pt x="356" y="0"/>
                      </a:lnTo>
                      <a:lnTo>
                        <a:pt x="365" y="0"/>
                      </a:lnTo>
                      <a:lnTo>
                        <a:pt x="373" y="4"/>
                      </a:lnTo>
                      <a:lnTo>
                        <a:pt x="378" y="10"/>
                      </a:lnTo>
                      <a:lnTo>
                        <a:pt x="382" y="20"/>
                      </a:lnTo>
                      <a:lnTo>
                        <a:pt x="380" y="32"/>
                      </a:lnTo>
                      <a:lnTo>
                        <a:pt x="376" y="40"/>
                      </a:lnTo>
                      <a:lnTo>
                        <a:pt x="368" y="46"/>
                      </a:lnTo>
                      <a:lnTo>
                        <a:pt x="357" y="48"/>
                      </a:lnTo>
                      <a:lnTo>
                        <a:pt x="28" y="95"/>
                      </a:lnTo>
                      <a:lnTo>
                        <a:pt x="15" y="95"/>
                      </a:lnTo>
                      <a:lnTo>
                        <a:pt x="2" y="8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6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2429" y="2548"/>
                  <a:ext cx="40" cy="4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7" name="Freeform 59"/>
                <p:cNvSpPr>
                  <a:spLocks noChangeAspect="1"/>
                </p:cNvSpPr>
                <p:nvPr/>
              </p:nvSpPr>
              <p:spPr bwMode="auto">
                <a:xfrm>
                  <a:off x="2430" y="2590"/>
                  <a:ext cx="322" cy="82"/>
                </a:xfrm>
                <a:custGeom>
                  <a:avLst/>
                  <a:gdLst>
                    <a:gd name="T0" fmla="*/ 0 w 382"/>
                    <a:gd name="T1" fmla="*/ 72 h 95"/>
                    <a:gd name="T2" fmla="*/ 1 w 382"/>
                    <a:gd name="T3" fmla="*/ 61 h 95"/>
                    <a:gd name="T4" fmla="*/ 9 w 382"/>
                    <a:gd name="T5" fmla="*/ 52 h 95"/>
                    <a:gd name="T6" fmla="*/ 15 w 382"/>
                    <a:gd name="T7" fmla="*/ 48 h 95"/>
                    <a:gd name="T8" fmla="*/ 356 w 382"/>
                    <a:gd name="T9" fmla="*/ 0 h 95"/>
                    <a:gd name="T10" fmla="*/ 365 w 382"/>
                    <a:gd name="T11" fmla="*/ 0 h 95"/>
                    <a:gd name="T12" fmla="*/ 373 w 382"/>
                    <a:gd name="T13" fmla="*/ 4 h 95"/>
                    <a:gd name="T14" fmla="*/ 378 w 382"/>
                    <a:gd name="T15" fmla="*/ 10 h 95"/>
                    <a:gd name="T16" fmla="*/ 382 w 382"/>
                    <a:gd name="T17" fmla="*/ 20 h 95"/>
                    <a:gd name="T18" fmla="*/ 380 w 382"/>
                    <a:gd name="T19" fmla="*/ 32 h 95"/>
                    <a:gd name="T20" fmla="*/ 376 w 382"/>
                    <a:gd name="T21" fmla="*/ 40 h 95"/>
                    <a:gd name="T22" fmla="*/ 368 w 382"/>
                    <a:gd name="T23" fmla="*/ 46 h 95"/>
                    <a:gd name="T24" fmla="*/ 357 w 382"/>
                    <a:gd name="T25" fmla="*/ 48 h 95"/>
                    <a:gd name="T26" fmla="*/ 28 w 382"/>
                    <a:gd name="T27" fmla="*/ 95 h 95"/>
                    <a:gd name="T28" fmla="*/ 15 w 382"/>
                    <a:gd name="T29" fmla="*/ 95 h 95"/>
                    <a:gd name="T30" fmla="*/ 2 w 382"/>
                    <a:gd name="T31" fmla="*/ 85 h 95"/>
                    <a:gd name="T32" fmla="*/ 0 w 382"/>
                    <a:gd name="T33" fmla="*/ 7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2" h="95">
                      <a:moveTo>
                        <a:pt x="0" y="72"/>
                      </a:moveTo>
                      <a:lnTo>
                        <a:pt x="1" y="61"/>
                      </a:lnTo>
                      <a:lnTo>
                        <a:pt x="9" y="52"/>
                      </a:lnTo>
                      <a:lnTo>
                        <a:pt x="15" y="48"/>
                      </a:lnTo>
                      <a:lnTo>
                        <a:pt x="356" y="0"/>
                      </a:lnTo>
                      <a:lnTo>
                        <a:pt x="365" y="0"/>
                      </a:lnTo>
                      <a:lnTo>
                        <a:pt x="373" y="4"/>
                      </a:lnTo>
                      <a:lnTo>
                        <a:pt x="378" y="10"/>
                      </a:lnTo>
                      <a:lnTo>
                        <a:pt x="382" y="20"/>
                      </a:lnTo>
                      <a:lnTo>
                        <a:pt x="380" y="32"/>
                      </a:lnTo>
                      <a:lnTo>
                        <a:pt x="376" y="40"/>
                      </a:lnTo>
                      <a:lnTo>
                        <a:pt x="368" y="46"/>
                      </a:lnTo>
                      <a:lnTo>
                        <a:pt x="357" y="48"/>
                      </a:lnTo>
                      <a:lnTo>
                        <a:pt x="28" y="95"/>
                      </a:lnTo>
                      <a:lnTo>
                        <a:pt x="15" y="95"/>
                      </a:lnTo>
                      <a:lnTo>
                        <a:pt x="2" y="8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8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2429" y="2632"/>
                  <a:ext cx="40" cy="4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89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2713" y="2382"/>
                  <a:ext cx="1" cy="4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90" name="Freeform 62"/>
                <p:cNvSpPr>
                  <a:spLocks noChangeAspect="1"/>
                </p:cNvSpPr>
                <p:nvPr/>
              </p:nvSpPr>
              <p:spPr bwMode="auto">
                <a:xfrm>
                  <a:off x="2430" y="2674"/>
                  <a:ext cx="322" cy="82"/>
                </a:xfrm>
                <a:custGeom>
                  <a:avLst/>
                  <a:gdLst>
                    <a:gd name="T0" fmla="*/ 0 w 382"/>
                    <a:gd name="T1" fmla="*/ 72 h 95"/>
                    <a:gd name="T2" fmla="*/ 1 w 382"/>
                    <a:gd name="T3" fmla="*/ 61 h 95"/>
                    <a:gd name="T4" fmla="*/ 9 w 382"/>
                    <a:gd name="T5" fmla="*/ 52 h 95"/>
                    <a:gd name="T6" fmla="*/ 15 w 382"/>
                    <a:gd name="T7" fmla="*/ 48 h 95"/>
                    <a:gd name="T8" fmla="*/ 356 w 382"/>
                    <a:gd name="T9" fmla="*/ 0 h 95"/>
                    <a:gd name="T10" fmla="*/ 365 w 382"/>
                    <a:gd name="T11" fmla="*/ 0 h 95"/>
                    <a:gd name="T12" fmla="*/ 373 w 382"/>
                    <a:gd name="T13" fmla="*/ 4 h 95"/>
                    <a:gd name="T14" fmla="*/ 378 w 382"/>
                    <a:gd name="T15" fmla="*/ 10 h 95"/>
                    <a:gd name="T16" fmla="*/ 382 w 382"/>
                    <a:gd name="T17" fmla="*/ 20 h 95"/>
                    <a:gd name="T18" fmla="*/ 380 w 382"/>
                    <a:gd name="T19" fmla="*/ 32 h 95"/>
                    <a:gd name="T20" fmla="*/ 376 w 382"/>
                    <a:gd name="T21" fmla="*/ 40 h 95"/>
                    <a:gd name="T22" fmla="*/ 368 w 382"/>
                    <a:gd name="T23" fmla="*/ 46 h 95"/>
                    <a:gd name="T24" fmla="*/ 357 w 382"/>
                    <a:gd name="T25" fmla="*/ 48 h 95"/>
                    <a:gd name="T26" fmla="*/ 28 w 382"/>
                    <a:gd name="T27" fmla="*/ 95 h 95"/>
                    <a:gd name="T28" fmla="*/ 15 w 382"/>
                    <a:gd name="T29" fmla="*/ 95 h 95"/>
                    <a:gd name="T30" fmla="*/ 2 w 382"/>
                    <a:gd name="T31" fmla="*/ 85 h 95"/>
                    <a:gd name="T32" fmla="*/ 0 w 382"/>
                    <a:gd name="T33" fmla="*/ 72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82" h="95">
                      <a:moveTo>
                        <a:pt x="0" y="72"/>
                      </a:moveTo>
                      <a:lnTo>
                        <a:pt x="1" y="61"/>
                      </a:lnTo>
                      <a:lnTo>
                        <a:pt x="9" y="52"/>
                      </a:lnTo>
                      <a:lnTo>
                        <a:pt x="15" y="48"/>
                      </a:lnTo>
                      <a:lnTo>
                        <a:pt x="356" y="0"/>
                      </a:lnTo>
                      <a:lnTo>
                        <a:pt x="365" y="0"/>
                      </a:lnTo>
                      <a:lnTo>
                        <a:pt x="373" y="4"/>
                      </a:lnTo>
                      <a:lnTo>
                        <a:pt x="378" y="10"/>
                      </a:lnTo>
                      <a:lnTo>
                        <a:pt x="382" y="20"/>
                      </a:lnTo>
                      <a:lnTo>
                        <a:pt x="380" y="32"/>
                      </a:lnTo>
                      <a:lnTo>
                        <a:pt x="376" y="40"/>
                      </a:lnTo>
                      <a:lnTo>
                        <a:pt x="368" y="46"/>
                      </a:lnTo>
                      <a:lnTo>
                        <a:pt x="357" y="48"/>
                      </a:lnTo>
                      <a:lnTo>
                        <a:pt x="28" y="95"/>
                      </a:lnTo>
                      <a:lnTo>
                        <a:pt x="15" y="95"/>
                      </a:lnTo>
                      <a:lnTo>
                        <a:pt x="2" y="85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91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2429" y="2715"/>
                  <a:ext cx="40" cy="4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92" name="Line 6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956" y="3106"/>
                  <a:ext cx="99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93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956" y="3132"/>
                  <a:ext cx="99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94" name="Line 66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956" y="3132"/>
                  <a:ext cx="285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95" name="Line 67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914" y="3132"/>
                  <a:ext cx="98" cy="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96" name="Line 68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3913" y="3106"/>
                  <a:ext cx="99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97" name="Line 69"/>
                <p:cNvSpPr>
                  <a:spLocks noChangeAspect="1" noChangeShapeType="1"/>
                </p:cNvSpPr>
                <p:nvPr/>
              </p:nvSpPr>
              <p:spPr bwMode="auto">
                <a:xfrm>
                  <a:off x="3606" y="3132"/>
                  <a:ext cx="406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998" name="Rectangl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3229" y="3065"/>
                  <a:ext cx="435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TW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Polarizer</a:t>
                  </a:r>
                </a:p>
              </p:txBody>
            </p:sp>
            <p:sp>
              <p:nvSpPr>
                <p:cNvPr id="124999" name="Line 7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956" y="1770"/>
                  <a:ext cx="97" cy="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00" name="Line 72"/>
                <p:cNvSpPr>
                  <a:spLocks noChangeAspect="1" noChangeShapeType="1"/>
                </p:cNvSpPr>
                <p:nvPr/>
              </p:nvSpPr>
              <p:spPr bwMode="auto">
                <a:xfrm>
                  <a:off x="2956" y="1797"/>
                  <a:ext cx="99" cy="2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01" name="Line 73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956" y="1797"/>
                  <a:ext cx="325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02" name="Line 74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914" y="1797"/>
                  <a:ext cx="98" cy="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03" name="Line 75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3913" y="1772"/>
                  <a:ext cx="99" cy="2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04" name="Line 7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647" y="1797"/>
                  <a:ext cx="365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05" name="Rectangle 77"/>
                <p:cNvSpPr>
                  <a:spLocks noChangeAspect="1" noChangeArrowheads="1"/>
                </p:cNvSpPr>
                <p:nvPr/>
              </p:nvSpPr>
              <p:spPr bwMode="auto">
                <a:xfrm>
                  <a:off x="3288" y="1752"/>
                  <a:ext cx="434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TW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Polarizer</a:t>
                  </a:r>
                </a:p>
              </p:txBody>
            </p:sp>
            <p:sp>
              <p:nvSpPr>
                <p:cNvPr id="125006" name="Rectangle 78"/>
                <p:cNvSpPr>
                  <a:spLocks noChangeAspect="1" noChangeArrowheads="1"/>
                </p:cNvSpPr>
                <p:nvPr/>
              </p:nvSpPr>
              <p:spPr bwMode="auto">
                <a:xfrm>
                  <a:off x="3288" y="2397"/>
                  <a:ext cx="442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液晶分子</a:t>
                  </a:r>
                </a:p>
              </p:txBody>
            </p:sp>
            <p:sp>
              <p:nvSpPr>
                <p:cNvPr id="125007" name="Rectangle 79"/>
                <p:cNvSpPr>
                  <a:spLocks noChangeAspect="1" noChangeArrowheads="1"/>
                </p:cNvSpPr>
                <p:nvPr/>
              </p:nvSpPr>
              <p:spPr bwMode="auto">
                <a:xfrm>
                  <a:off x="3288" y="2688"/>
                  <a:ext cx="465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TW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Electrode</a:t>
                  </a:r>
                </a:p>
              </p:txBody>
            </p:sp>
            <p:sp>
              <p:nvSpPr>
                <p:cNvPr id="125008" name="Rectangle 80"/>
                <p:cNvSpPr>
                  <a:spLocks noChangeAspect="1" noChangeArrowheads="1"/>
                </p:cNvSpPr>
                <p:nvPr/>
              </p:nvSpPr>
              <p:spPr bwMode="auto">
                <a:xfrm>
                  <a:off x="3322" y="2147"/>
                  <a:ext cx="282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TW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Glass</a:t>
                  </a:r>
                </a:p>
              </p:txBody>
            </p:sp>
            <p:sp>
              <p:nvSpPr>
                <p:cNvPr id="125009" name="Line 8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914" y="2214"/>
                  <a:ext cx="98" cy="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0" name="Line 82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3913" y="2188"/>
                  <a:ext cx="99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1" name="Line 83"/>
                <p:cNvSpPr>
                  <a:spLocks noChangeAspect="1" noChangeShapeType="1"/>
                </p:cNvSpPr>
                <p:nvPr/>
              </p:nvSpPr>
              <p:spPr bwMode="auto">
                <a:xfrm>
                  <a:off x="3687" y="2214"/>
                  <a:ext cx="325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2" name="Line 8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038" y="2187"/>
                  <a:ext cx="98" cy="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3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3038" y="2214"/>
                  <a:ext cx="98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4" name="Line 86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3038" y="2214"/>
                  <a:ext cx="243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5" name="Line 8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754" y="2438"/>
                  <a:ext cx="97" cy="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6" name="Line 88"/>
                <p:cNvSpPr>
                  <a:spLocks noChangeAspect="1" noChangeShapeType="1"/>
                </p:cNvSpPr>
                <p:nvPr/>
              </p:nvSpPr>
              <p:spPr bwMode="auto">
                <a:xfrm>
                  <a:off x="2754" y="2465"/>
                  <a:ext cx="98" cy="2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7" name="Line 89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754" y="2465"/>
                  <a:ext cx="527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8" name="Line 9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117" y="2465"/>
                  <a:ext cx="98" cy="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19" name="Line 91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115" y="2439"/>
                  <a:ext cx="100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0" name="Line 92"/>
                <p:cNvSpPr>
                  <a:spLocks noChangeAspect="1" noChangeShapeType="1"/>
                </p:cNvSpPr>
                <p:nvPr/>
              </p:nvSpPr>
              <p:spPr bwMode="auto">
                <a:xfrm>
                  <a:off x="3647" y="2465"/>
                  <a:ext cx="568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1" name="Line 9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873" y="2757"/>
                  <a:ext cx="98" cy="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2" name="Line 94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3872" y="2731"/>
                  <a:ext cx="99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3" name="Line 95"/>
                <p:cNvSpPr>
                  <a:spLocks noChangeAspect="1" noChangeShapeType="1"/>
                </p:cNvSpPr>
                <p:nvPr/>
              </p:nvSpPr>
              <p:spPr bwMode="auto">
                <a:xfrm>
                  <a:off x="3687" y="2757"/>
                  <a:ext cx="284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4" name="Line 9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794" y="2729"/>
                  <a:ext cx="97" cy="2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5" name="Line 97"/>
                <p:cNvSpPr>
                  <a:spLocks noChangeAspect="1" noChangeShapeType="1"/>
                </p:cNvSpPr>
                <p:nvPr/>
              </p:nvSpPr>
              <p:spPr bwMode="auto">
                <a:xfrm>
                  <a:off x="2794" y="2757"/>
                  <a:ext cx="98" cy="2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6" name="Line 98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794" y="2757"/>
                  <a:ext cx="487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7" name="Line 9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429" y="1748"/>
                  <a:ext cx="101" cy="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8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429" y="1755"/>
                  <a:ext cx="91" cy="4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29" name="Line 10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733" y="1839"/>
                  <a:ext cx="102" cy="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0" name="Line 102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742" y="1794"/>
                  <a:ext cx="93" cy="4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1" name="Line 103"/>
                <p:cNvSpPr>
                  <a:spLocks noChangeAspect="1" noChangeShapeType="1"/>
                </p:cNvSpPr>
                <p:nvPr/>
              </p:nvSpPr>
              <p:spPr bwMode="auto">
                <a:xfrm>
                  <a:off x="2429" y="1755"/>
                  <a:ext cx="406" cy="8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2" name="Line 10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134" y="1748"/>
                  <a:ext cx="100" cy="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3" name="Line 105"/>
                <p:cNvSpPr>
                  <a:spLocks noChangeAspect="1" noChangeShapeType="1"/>
                </p:cNvSpPr>
                <p:nvPr/>
              </p:nvSpPr>
              <p:spPr bwMode="auto">
                <a:xfrm>
                  <a:off x="4134" y="1755"/>
                  <a:ext cx="91" cy="4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4" name="Line 10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438" y="1839"/>
                  <a:ext cx="102" cy="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5" name="Line 107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447" y="1794"/>
                  <a:ext cx="93" cy="4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6" name="Line 108"/>
                <p:cNvSpPr>
                  <a:spLocks noChangeAspect="1" noChangeShapeType="1"/>
                </p:cNvSpPr>
                <p:nvPr/>
              </p:nvSpPr>
              <p:spPr bwMode="auto">
                <a:xfrm>
                  <a:off x="4134" y="1755"/>
                  <a:ext cx="406" cy="8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7" name="Line 10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348" y="3132"/>
                  <a:ext cx="93" cy="4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8" name="Line 110"/>
                <p:cNvSpPr>
                  <a:spLocks noChangeAspect="1" noChangeShapeType="1"/>
                </p:cNvSpPr>
                <p:nvPr/>
              </p:nvSpPr>
              <p:spPr bwMode="auto">
                <a:xfrm>
                  <a:off x="2348" y="3174"/>
                  <a:ext cx="100" cy="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39" name="Line 11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822" y="3090"/>
                  <a:ext cx="94" cy="4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40" name="Line 112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814" y="3079"/>
                  <a:ext cx="102" cy="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41" name="Line 11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348" y="3090"/>
                  <a:ext cx="568" cy="8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42" name="Line 11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053" y="3132"/>
                  <a:ext cx="92" cy="4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43" name="Line 115"/>
                <p:cNvSpPr>
                  <a:spLocks noChangeAspect="1" noChangeShapeType="1"/>
                </p:cNvSpPr>
                <p:nvPr/>
              </p:nvSpPr>
              <p:spPr bwMode="auto">
                <a:xfrm>
                  <a:off x="4053" y="3174"/>
                  <a:ext cx="100" cy="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44" name="Line 11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527" y="3090"/>
                  <a:ext cx="94" cy="4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45" name="Line 117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519" y="3079"/>
                  <a:ext cx="102" cy="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46" name="Line 11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053" y="3090"/>
                  <a:ext cx="568" cy="8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47" name="Rectangle 119"/>
                <p:cNvSpPr>
                  <a:spLocks noChangeAspect="1" noChangeArrowheads="1"/>
                </p:cNvSpPr>
                <p:nvPr/>
              </p:nvSpPr>
              <p:spPr bwMode="auto">
                <a:xfrm>
                  <a:off x="3288" y="3274"/>
                  <a:ext cx="332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入射光</a:t>
                  </a:r>
                </a:p>
              </p:txBody>
            </p:sp>
            <p:sp>
              <p:nvSpPr>
                <p:cNvPr id="125048" name="Line 12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754" y="3314"/>
                  <a:ext cx="97" cy="2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49" name="Line 121"/>
                <p:cNvSpPr>
                  <a:spLocks noChangeAspect="1" noChangeShapeType="1"/>
                </p:cNvSpPr>
                <p:nvPr/>
              </p:nvSpPr>
              <p:spPr bwMode="auto">
                <a:xfrm>
                  <a:off x="2754" y="3342"/>
                  <a:ext cx="98" cy="2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0" name="Line 12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754" y="3342"/>
                  <a:ext cx="487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1" name="Line 12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117" y="3341"/>
                  <a:ext cx="98" cy="27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2" name="Line 124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115" y="3315"/>
                  <a:ext cx="100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3" name="Line 125"/>
                <p:cNvSpPr>
                  <a:spLocks noChangeAspect="1" noChangeShapeType="1"/>
                </p:cNvSpPr>
                <p:nvPr/>
              </p:nvSpPr>
              <p:spPr bwMode="auto">
                <a:xfrm>
                  <a:off x="3606" y="3341"/>
                  <a:ext cx="609" cy="1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4" name="Arc 126"/>
                <p:cNvSpPr>
                  <a:spLocks noChangeAspect="1"/>
                </p:cNvSpPr>
                <p:nvPr/>
              </p:nvSpPr>
              <p:spPr bwMode="auto">
                <a:xfrm>
                  <a:off x="4337" y="2465"/>
                  <a:ext cx="243" cy="209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5" name="Arc 127"/>
                <p:cNvSpPr>
                  <a:spLocks noChangeAspect="1"/>
                </p:cNvSpPr>
                <p:nvPr/>
              </p:nvSpPr>
              <p:spPr bwMode="auto">
                <a:xfrm>
                  <a:off x="4093" y="2465"/>
                  <a:ext cx="244" cy="209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0 w 21600"/>
                    <a:gd name="T1" fmla="*/ 21600 h 21600"/>
                    <a:gd name="T2" fmla="*/ 21600 w 21600"/>
                    <a:gd name="T3" fmla="*/ 0 h 21600"/>
                    <a:gd name="T4" fmla="*/ 2160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670"/>
                        <a:pt x="9670" y="0"/>
                        <a:pt x="21599" y="0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CC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6" name="Freeform 128"/>
                <p:cNvSpPr>
                  <a:spLocks noChangeAspect="1"/>
                </p:cNvSpPr>
                <p:nvPr/>
              </p:nvSpPr>
              <p:spPr bwMode="auto">
                <a:xfrm>
                  <a:off x="4256" y="2423"/>
                  <a:ext cx="81" cy="82"/>
                </a:xfrm>
                <a:custGeom>
                  <a:avLst/>
                  <a:gdLst>
                    <a:gd name="T0" fmla="*/ 5 w 95"/>
                    <a:gd name="T1" fmla="*/ 54 h 95"/>
                    <a:gd name="T2" fmla="*/ 56 w 95"/>
                    <a:gd name="T3" fmla="*/ 3 h 95"/>
                    <a:gd name="T4" fmla="*/ 62 w 95"/>
                    <a:gd name="T5" fmla="*/ 1 h 95"/>
                    <a:gd name="T6" fmla="*/ 66 w 95"/>
                    <a:gd name="T7" fmla="*/ 0 h 95"/>
                    <a:gd name="T8" fmla="*/ 72 w 95"/>
                    <a:gd name="T9" fmla="*/ 0 h 95"/>
                    <a:gd name="T10" fmla="*/ 77 w 95"/>
                    <a:gd name="T11" fmla="*/ 0 h 95"/>
                    <a:gd name="T12" fmla="*/ 84 w 95"/>
                    <a:gd name="T13" fmla="*/ 2 h 95"/>
                    <a:gd name="T14" fmla="*/ 89 w 95"/>
                    <a:gd name="T15" fmla="*/ 7 h 95"/>
                    <a:gd name="T16" fmla="*/ 93 w 95"/>
                    <a:gd name="T17" fmla="*/ 13 h 95"/>
                    <a:gd name="T18" fmla="*/ 95 w 95"/>
                    <a:gd name="T19" fmla="*/ 20 h 95"/>
                    <a:gd name="T20" fmla="*/ 95 w 95"/>
                    <a:gd name="T21" fmla="*/ 27 h 95"/>
                    <a:gd name="T22" fmla="*/ 93 w 95"/>
                    <a:gd name="T23" fmla="*/ 35 h 95"/>
                    <a:gd name="T24" fmla="*/ 87 w 95"/>
                    <a:gd name="T25" fmla="*/ 41 h 95"/>
                    <a:gd name="T26" fmla="*/ 39 w 95"/>
                    <a:gd name="T27" fmla="*/ 90 h 95"/>
                    <a:gd name="T28" fmla="*/ 32 w 95"/>
                    <a:gd name="T29" fmla="*/ 94 h 95"/>
                    <a:gd name="T30" fmla="*/ 26 w 95"/>
                    <a:gd name="T31" fmla="*/ 95 h 95"/>
                    <a:gd name="T32" fmla="*/ 20 w 95"/>
                    <a:gd name="T33" fmla="*/ 95 h 95"/>
                    <a:gd name="T34" fmla="*/ 12 w 95"/>
                    <a:gd name="T35" fmla="*/ 92 h 95"/>
                    <a:gd name="T36" fmla="*/ 8 w 95"/>
                    <a:gd name="T37" fmla="*/ 89 h 95"/>
                    <a:gd name="T38" fmla="*/ 3 w 95"/>
                    <a:gd name="T39" fmla="*/ 85 h 95"/>
                    <a:gd name="T40" fmla="*/ 1 w 95"/>
                    <a:gd name="T41" fmla="*/ 81 h 95"/>
                    <a:gd name="T42" fmla="*/ 0 w 95"/>
                    <a:gd name="T43" fmla="*/ 76 h 95"/>
                    <a:gd name="T44" fmla="*/ 0 w 95"/>
                    <a:gd name="T45" fmla="*/ 71 h 95"/>
                    <a:gd name="T46" fmla="*/ 1 w 95"/>
                    <a:gd name="T47" fmla="*/ 63 h 95"/>
                    <a:gd name="T48" fmla="*/ 5 w 95"/>
                    <a:gd name="T49" fmla="*/ 5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5" h="95">
                      <a:moveTo>
                        <a:pt x="5" y="54"/>
                      </a:moveTo>
                      <a:lnTo>
                        <a:pt x="56" y="3"/>
                      </a:lnTo>
                      <a:lnTo>
                        <a:pt x="62" y="1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7" y="0"/>
                      </a:lnTo>
                      <a:lnTo>
                        <a:pt x="84" y="2"/>
                      </a:lnTo>
                      <a:lnTo>
                        <a:pt x="89" y="7"/>
                      </a:lnTo>
                      <a:lnTo>
                        <a:pt x="93" y="13"/>
                      </a:lnTo>
                      <a:lnTo>
                        <a:pt x="95" y="20"/>
                      </a:lnTo>
                      <a:lnTo>
                        <a:pt x="95" y="27"/>
                      </a:lnTo>
                      <a:lnTo>
                        <a:pt x="93" y="35"/>
                      </a:lnTo>
                      <a:lnTo>
                        <a:pt x="87" y="41"/>
                      </a:lnTo>
                      <a:lnTo>
                        <a:pt x="39" y="90"/>
                      </a:lnTo>
                      <a:lnTo>
                        <a:pt x="32" y="94"/>
                      </a:lnTo>
                      <a:lnTo>
                        <a:pt x="26" y="95"/>
                      </a:lnTo>
                      <a:lnTo>
                        <a:pt x="20" y="95"/>
                      </a:lnTo>
                      <a:lnTo>
                        <a:pt x="12" y="92"/>
                      </a:lnTo>
                      <a:lnTo>
                        <a:pt x="8" y="89"/>
                      </a:lnTo>
                      <a:lnTo>
                        <a:pt x="3" y="85"/>
                      </a:lnTo>
                      <a:lnTo>
                        <a:pt x="1" y="81"/>
                      </a:lnTo>
                      <a:lnTo>
                        <a:pt x="0" y="76"/>
                      </a:lnTo>
                      <a:lnTo>
                        <a:pt x="0" y="71"/>
                      </a:lnTo>
                      <a:lnTo>
                        <a:pt x="1" y="63"/>
                      </a:lnTo>
                      <a:lnTo>
                        <a:pt x="5" y="54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7" name="Oval 12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5" y="2465"/>
                  <a:ext cx="41" cy="41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8" name="Line 13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99" y="2463"/>
                  <a:ext cx="92" cy="43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59" name="Line 131"/>
                <p:cNvSpPr>
                  <a:spLocks noChangeAspect="1" noChangeShapeType="1"/>
                </p:cNvSpPr>
                <p:nvPr/>
              </p:nvSpPr>
              <p:spPr bwMode="auto">
                <a:xfrm>
                  <a:off x="4499" y="2506"/>
                  <a:ext cx="100" cy="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60" name="Line 132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499" y="2466"/>
                  <a:ext cx="243" cy="4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61" name="Rectangle 133"/>
                <p:cNvSpPr>
                  <a:spLocks noChangeAspect="1" noChangeArrowheads="1"/>
                </p:cNvSpPr>
                <p:nvPr/>
              </p:nvSpPr>
              <p:spPr bwMode="auto">
                <a:xfrm>
                  <a:off x="4499" y="2340"/>
                  <a:ext cx="487" cy="125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62" name="Rectangle 13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9" y="2357"/>
                  <a:ext cx="664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作用電場方向</a:t>
                  </a:r>
                </a:p>
              </p:txBody>
            </p:sp>
            <p:sp>
              <p:nvSpPr>
                <p:cNvPr id="125063" name="Line 13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307" y="2025"/>
                  <a:ext cx="93" cy="4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64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2307" y="2067"/>
                  <a:ext cx="101" cy="1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65" name="Line 137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781" y="1983"/>
                  <a:ext cx="94" cy="4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66" name="Line 138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773" y="1972"/>
                  <a:ext cx="102" cy="1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67" name="Line 13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311" y="1982"/>
                  <a:ext cx="567" cy="8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68" name="Rectangle 140"/>
                <p:cNvSpPr>
                  <a:spLocks noChangeAspect="1" noChangeArrowheads="1"/>
                </p:cNvSpPr>
                <p:nvPr/>
              </p:nvSpPr>
              <p:spPr bwMode="auto">
                <a:xfrm>
                  <a:off x="3289" y="1898"/>
                  <a:ext cx="442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出射光之</a:t>
                  </a:r>
                </a:p>
              </p:txBody>
            </p:sp>
            <p:sp>
              <p:nvSpPr>
                <p:cNvPr id="125069" name="Rectangle 141"/>
                <p:cNvSpPr>
                  <a:spLocks noChangeAspect="1" noChangeArrowheads="1"/>
                </p:cNvSpPr>
                <p:nvPr/>
              </p:nvSpPr>
              <p:spPr bwMode="auto">
                <a:xfrm>
                  <a:off x="3289" y="1981"/>
                  <a:ext cx="442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極化狀態</a:t>
                  </a:r>
                </a:p>
              </p:txBody>
            </p:sp>
            <p:sp>
              <p:nvSpPr>
                <p:cNvPr id="125070" name="Line 14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916" y="1979"/>
                  <a:ext cx="97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71" name="Line 143"/>
                <p:cNvSpPr>
                  <a:spLocks noChangeAspect="1" noChangeShapeType="1"/>
                </p:cNvSpPr>
                <p:nvPr/>
              </p:nvSpPr>
              <p:spPr bwMode="auto">
                <a:xfrm>
                  <a:off x="2916" y="2005"/>
                  <a:ext cx="98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72" name="Line 144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916" y="2005"/>
                  <a:ext cx="365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73" name="Oval 14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1" y="2005"/>
                  <a:ext cx="568" cy="126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74" name="Line 14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995" y="2005"/>
                  <a:ext cx="98" cy="28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75" name="Line 147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3994" y="1980"/>
                  <a:ext cx="99" cy="2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76" name="Line 148"/>
                <p:cNvSpPr>
                  <a:spLocks noChangeAspect="1" noChangeShapeType="1"/>
                </p:cNvSpPr>
                <p:nvPr/>
              </p:nvSpPr>
              <p:spPr bwMode="auto">
                <a:xfrm>
                  <a:off x="3687" y="2005"/>
                  <a:ext cx="406" cy="2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77" name="Line 149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238" y="2005"/>
                  <a:ext cx="99" cy="2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78" name="Line 150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237" y="1980"/>
                  <a:ext cx="100" cy="25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79" name="Line 151"/>
                <p:cNvSpPr>
                  <a:spLocks noChangeAspect="1" noChangeShapeType="1"/>
                </p:cNvSpPr>
                <p:nvPr/>
              </p:nvSpPr>
              <p:spPr bwMode="auto">
                <a:xfrm>
                  <a:off x="4255" y="2005"/>
                  <a:ext cx="82" cy="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80" name="Line 15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255" y="2103"/>
                  <a:ext cx="97" cy="2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81" name="Line 153"/>
                <p:cNvSpPr>
                  <a:spLocks noChangeAspect="1" noChangeShapeType="1"/>
                </p:cNvSpPr>
                <p:nvPr/>
              </p:nvSpPr>
              <p:spPr bwMode="auto">
                <a:xfrm>
                  <a:off x="4255" y="2131"/>
                  <a:ext cx="99" cy="25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82" name="Line 154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255" y="2131"/>
                  <a:ext cx="122" cy="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83" name="Rectangle 1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0" y="3567"/>
                  <a:ext cx="474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 未加電場</a:t>
                  </a:r>
                </a:p>
              </p:txBody>
            </p:sp>
            <p:sp>
              <p:nvSpPr>
                <p:cNvPr id="125084" name="Rectangle 15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0" y="3651"/>
                  <a:ext cx="553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TW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"OFF" </a:t>
                  </a:r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狀態</a:t>
                  </a:r>
                </a:p>
              </p:txBody>
            </p:sp>
            <p:sp>
              <p:nvSpPr>
                <p:cNvPr id="125085" name="Rectangle 157"/>
                <p:cNvSpPr>
                  <a:spLocks noChangeAspect="1" noChangeArrowheads="1"/>
                </p:cNvSpPr>
                <p:nvPr/>
              </p:nvSpPr>
              <p:spPr bwMode="auto">
                <a:xfrm>
                  <a:off x="4129" y="3567"/>
                  <a:ext cx="474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 施加電場</a:t>
                  </a:r>
                </a:p>
              </p:txBody>
            </p:sp>
            <p:sp>
              <p:nvSpPr>
                <p:cNvPr id="125086" name="Rectangle 158"/>
                <p:cNvSpPr>
                  <a:spLocks noChangeAspect="1" noChangeArrowheads="1"/>
                </p:cNvSpPr>
                <p:nvPr/>
              </p:nvSpPr>
              <p:spPr bwMode="auto">
                <a:xfrm>
                  <a:off x="4129" y="3651"/>
                  <a:ext cx="497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TW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"ON" </a:t>
                  </a:r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狀態</a:t>
                  </a:r>
                </a:p>
              </p:txBody>
            </p:sp>
            <p:sp>
              <p:nvSpPr>
                <p:cNvPr id="125087" name="Freeform 159"/>
                <p:cNvSpPr>
                  <a:spLocks noChangeAspect="1"/>
                </p:cNvSpPr>
                <p:nvPr/>
              </p:nvSpPr>
              <p:spPr bwMode="auto">
                <a:xfrm>
                  <a:off x="4174" y="1547"/>
                  <a:ext cx="283" cy="228"/>
                </a:xfrm>
                <a:custGeom>
                  <a:avLst/>
                  <a:gdLst>
                    <a:gd name="T0" fmla="*/ 128 w 648"/>
                    <a:gd name="T1" fmla="*/ 384 h 460"/>
                    <a:gd name="T2" fmla="*/ 504 w 648"/>
                    <a:gd name="T3" fmla="*/ 460 h 460"/>
                    <a:gd name="T4" fmla="*/ 506 w 648"/>
                    <a:gd name="T5" fmla="*/ 240 h 460"/>
                    <a:gd name="T6" fmla="*/ 648 w 648"/>
                    <a:gd name="T7" fmla="*/ 283 h 460"/>
                    <a:gd name="T8" fmla="*/ 341 w 648"/>
                    <a:gd name="T9" fmla="*/ 0 h 460"/>
                    <a:gd name="T10" fmla="*/ 0 w 648"/>
                    <a:gd name="T11" fmla="*/ 120 h 460"/>
                    <a:gd name="T12" fmla="*/ 128 w 648"/>
                    <a:gd name="T13" fmla="*/ 144 h 460"/>
                    <a:gd name="T14" fmla="*/ 128 w 648"/>
                    <a:gd name="T15" fmla="*/ 384 h 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48" h="460">
                      <a:moveTo>
                        <a:pt x="128" y="384"/>
                      </a:moveTo>
                      <a:lnTo>
                        <a:pt x="504" y="460"/>
                      </a:lnTo>
                      <a:lnTo>
                        <a:pt x="506" y="240"/>
                      </a:lnTo>
                      <a:lnTo>
                        <a:pt x="648" y="283"/>
                      </a:lnTo>
                      <a:lnTo>
                        <a:pt x="341" y="0"/>
                      </a:lnTo>
                      <a:lnTo>
                        <a:pt x="0" y="120"/>
                      </a:lnTo>
                      <a:lnTo>
                        <a:pt x="128" y="144"/>
                      </a:lnTo>
                      <a:lnTo>
                        <a:pt x="128" y="38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 w="0">
                  <a:solidFill>
                    <a:srgbClr val="00FFFF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88" name="Rectangle 160"/>
                <p:cNvSpPr>
                  <a:spLocks noChangeAspect="1" noChangeArrowheads="1"/>
                </p:cNvSpPr>
                <p:nvPr/>
              </p:nvSpPr>
              <p:spPr bwMode="auto">
                <a:xfrm>
                  <a:off x="3362" y="1480"/>
                  <a:ext cx="332" cy="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zh-TW" altLang="en-US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</a:rPr>
                    <a:t>出射光</a:t>
                  </a:r>
                </a:p>
              </p:txBody>
            </p:sp>
            <p:sp>
              <p:nvSpPr>
                <p:cNvPr id="125089" name="Line 16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076" y="1547"/>
                  <a:ext cx="98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90" name="Line 162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075" y="1521"/>
                  <a:ext cx="99" cy="26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91" name="Line 163"/>
                <p:cNvSpPr>
                  <a:spLocks noChangeAspect="1" noChangeShapeType="1"/>
                </p:cNvSpPr>
                <p:nvPr/>
              </p:nvSpPr>
              <p:spPr bwMode="auto">
                <a:xfrm>
                  <a:off x="3647" y="1547"/>
                  <a:ext cx="527" cy="0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92" name="Freeform 164"/>
                <p:cNvSpPr>
                  <a:spLocks noChangeAspect="1"/>
                </p:cNvSpPr>
                <p:nvPr/>
              </p:nvSpPr>
              <p:spPr bwMode="auto">
                <a:xfrm>
                  <a:off x="3768" y="2965"/>
                  <a:ext cx="1136" cy="333"/>
                </a:xfrm>
                <a:custGeom>
                  <a:avLst/>
                  <a:gdLst>
                    <a:gd name="T0" fmla="*/ 565 w 1343"/>
                    <a:gd name="T1" fmla="*/ 0 h 383"/>
                    <a:gd name="T2" fmla="*/ 1343 w 1343"/>
                    <a:gd name="T3" fmla="*/ 0 h 383"/>
                    <a:gd name="T4" fmla="*/ 778 w 1343"/>
                    <a:gd name="T5" fmla="*/ 383 h 383"/>
                    <a:gd name="T6" fmla="*/ 0 w 1343"/>
                    <a:gd name="T7" fmla="*/ 383 h 383"/>
                    <a:gd name="T8" fmla="*/ 565 w 1343"/>
                    <a:gd name="T9" fmla="*/ 0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3" h="383">
                      <a:moveTo>
                        <a:pt x="565" y="0"/>
                      </a:moveTo>
                      <a:lnTo>
                        <a:pt x="1343" y="0"/>
                      </a:lnTo>
                      <a:lnTo>
                        <a:pt x="778" y="383"/>
                      </a:lnTo>
                      <a:lnTo>
                        <a:pt x="0" y="383"/>
                      </a:lnTo>
                      <a:lnTo>
                        <a:pt x="565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93" name="Freeform 165"/>
                <p:cNvSpPr>
                  <a:spLocks noChangeAspect="1"/>
                </p:cNvSpPr>
                <p:nvPr/>
              </p:nvSpPr>
              <p:spPr bwMode="auto">
                <a:xfrm>
                  <a:off x="2064" y="2965"/>
                  <a:ext cx="1135" cy="333"/>
                </a:xfrm>
                <a:custGeom>
                  <a:avLst/>
                  <a:gdLst>
                    <a:gd name="T0" fmla="*/ 565 w 1343"/>
                    <a:gd name="T1" fmla="*/ 0 h 383"/>
                    <a:gd name="T2" fmla="*/ 1343 w 1343"/>
                    <a:gd name="T3" fmla="*/ 0 h 383"/>
                    <a:gd name="T4" fmla="*/ 778 w 1343"/>
                    <a:gd name="T5" fmla="*/ 383 h 383"/>
                    <a:gd name="T6" fmla="*/ 0 w 1343"/>
                    <a:gd name="T7" fmla="*/ 383 h 383"/>
                    <a:gd name="T8" fmla="*/ 565 w 1343"/>
                    <a:gd name="T9" fmla="*/ 0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3" h="383">
                      <a:moveTo>
                        <a:pt x="565" y="0"/>
                      </a:moveTo>
                      <a:lnTo>
                        <a:pt x="1343" y="0"/>
                      </a:lnTo>
                      <a:lnTo>
                        <a:pt x="778" y="383"/>
                      </a:lnTo>
                      <a:lnTo>
                        <a:pt x="0" y="383"/>
                      </a:lnTo>
                      <a:lnTo>
                        <a:pt x="565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94" name="Freeform 166"/>
                <p:cNvSpPr>
                  <a:spLocks noChangeAspect="1"/>
                </p:cNvSpPr>
                <p:nvPr/>
              </p:nvSpPr>
              <p:spPr bwMode="auto">
                <a:xfrm>
                  <a:off x="3768" y="1630"/>
                  <a:ext cx="1136" cy="333"/>
                </a:xfrm>
                <a:custGeom>
                  <a:avLst/>
                  <a:gdLst>
                    <a:gd name="T0" fmla="*/ 565 w 1343"/>
                    <a:gd name="T1" fmla="*/ 0 h 383"/>
                    <a:gd name="T2" fmla="*/ 1343 w 1343"/>
                    <a:gd name="T3" fmla="*/ 0 h 383"/>
                    <a:gd name="T4" fmla="*/ 778 w 1343"/>
                    <a:gd name="T5" fmla="*/ 383 h 383"/>
                    <a:gd name="T6" fmla="*/ 0 w 1343"/>
                    <a:gd name="T7" fmla="*/ 383 h 383"/>
                    <a:gd name="T8" fmla="*/ 565 w 1343"/>
                    <a:gd name="T9" fmla="*/ 0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3" h="383">
                      <a:moveTo>
                        <a:pt x="565" y="0"/>
                      </a:moveTo>
                      <a:lnTo>
                        <a:pt x="1343" y="0"/>
                      </a:lnTo>
                      <a:lnTo>
                        <a:pt x="778" y="383"/>
                      </a:lnTo>
                      <a:lnTo>
                        <a:pt x="0" y="383"/>
                      </a:lnTo>
                      <a:lnTo>
                        <a:pt x="565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95" name="Freeform 167"/>
                <p:cNvSpPr>
                  <a:spLocks noChangeAspect="1"/>
                </p:cNvSpPr>
                <p:nvPr/>
              </p:nvSpPr>
              <p:spPr bwMode="auto">
                <a:xfrm>
                  <a:off x="3768" y="2047"/>
                  <a:ext cx="1136" cy="333"/>
                </a:xfrm>
                <a:custGeom>
                  <a:avLst/>
                  <a:gdLst>
                    <a:gd name="T0" fmla="*/ 565 w 1343"/>
                    <a:gd name="T1" fmla="*/ 0 h 383"/>
                    <a:gd name="T2" fmla="*/ 1343 w 1343"/>
                    <a:gd name="T3" fmla="*/ 0 h 383"/>
                    <a:gd name="T4" fmla="*/ 778 w 1343"/>
                    <a:gd name="T5" fmla="*/ 383 h 383"/>
                    <a:gd name="T6" fmla="*/ 0 w 1343"/>
                    <a:gd name="T7" fmla="*/ 383 h 383"/>
                    <a:gd name="T8" fmla="*/ 565 w 1343"/>
                    <a:gd name="T9" fmla="*/ 0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3" h="383">
                      <a:moveTo>
                        <a:pt x="565" y="0"/>
                      </a:moveTo>
                      <a:lnTo>
                        <a:pt x="1343" y="0"/>
                      </a:lnTo>
                      <a:lnTo>
                        <a:pt x="778" y="383"/>
                      </a:lnTo>
                      <a:lnTo>
                        <a:pt x="0" y="383"/>
                      </a:lnTo>
                      <a:lnTo>
                        <a:pt x="565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96" name="Freeform 168"/>
                <p:cNvSpPr>
                  <a:spLocks noChangeAspect="1"/>
                </p:cNvSpPr>
                <p:nvPr/>
              </p:nvSpPr>
              <p:spPr bwMode="auto">
                <a:xfrm>
                  <a:off x="2064" y="2047"/>
                  <a:ext cx="1135" cy="333"/>
                </a:xfrm>
                <a:custGeom>
                  <a:avLst/>
                  <a:gdLst>
                    <a:gd name="T0" fmla="*/ 565 w 1343"/>
                    <a:gd name="T1" fmla="*/ 0 h 383"/>
                    <a:gd name="T2" fmla="*/ 1343 w 1343"/>
                    <a:gd name="T3" fmla="*/ 0 h 383"/>
                    <a:gd name="T4" fmla="*/ 778 w 1343"/>
                    <a:gd name="T5" fmla="*/ 383 h 383"/>
                    <a:gd name="T6" fmla="*/ 0 w 1343"/>
                    <a:gd name="T7" fmla="*/ 383 h 383"/>
                    <a:gd name="T8" fmla="*/ 565 w 1343"/>
                    <a:gd name="T9" fmla="*/ 0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3" h="383">
                      <a:moveTo>
                        <a:pt x="565" y="0"/>
                      </a:moveTo>
                      <a:lnTo>
                        <a:pt x="1343" y="0"/>
                      </a:lnTo>
                      <a:lnTo>
                        <a:pt x="778" y="383"/>
                      </a:lnTo>
                      <a:lnTo>
                        <a:pt x="0" y="383"/>
                      </a:lnTo>
                      <a:lnTo>
                        <a:pt x="565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5097" name="Text Box 16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302" y="2486"/>
                  <a:ext cx="450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200" b="0">
                      <a:solidFill>
                        <a:srgbClr val="000099"/>
                      </a:solidFill>
                      <a:ea typeface="標楷體" panose="03000509000000000000" pitchFamily="65" charset="-120"/>
                      <a:cs typeface="Arial" panose="020B0604020202020204" pitchFamily="34" charset="0"/>
                      <a:sym typeface="Symbol" panose="05050102010706020507" pitchFamily="18" charset="2"/>
                    </a:rPr>
                    <a:t>(&lt;0)</a:t>
                  </a:r>
                </a:p>
              </p:txBody>
            </p:sp>
            <p:sp>
              <p:nvSpPr>
                <p:cNvPr id="125098" name="Text Box 170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081" y="3609"/>
                  <a:ext cx="960" cy="183"/>
                </a:xfrm>
                <a:prstGeom prst="rect">
                  <a:avLst/>
                </a:prstGeom>
                <a:solidFill>
                  <a:srgbClr val="FFCC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r>
                    <a:rPr lang="en-US" altLang="zh-TW" sz="1200">
                      <a:solidFill>
                        <a:schemeClr val="accent2"/>
                      </a:solidFill>
                      <a:cs typeface="Arial" panose="020B0604020202020204" pitchFamily="34" charset="0"/>
                    </a:rPr>
                    <a:t>Normally Black </a:t>
                  </a:r>
                </a:p>
              </p:txBody>
            </p:sp>
          </p:grpSp>
        </p:grpSp>
        <p:sp>
          <p:nvSpPr>
            <p:cNvPr id="125099" name="Text Box 171"/>
            <p:cNvSpPr txBox="1">
              <a:spLocks noChangeAspect="1" noChangeArrowheads="1"/>
            </p:cNvSpPr>
            <p:nvPr/>
          </p:nvSpPr>
          <p:spPr bwMode="auto">
            <a:xfrm>
              <a:off x="1161" y="740"/>
              <a:ext cx="3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IPS</a:t>
              </a:r>
            </a:p>
          </p:txBody>
        </p:sp>
      </p:grpSp>
      <p:grpSp>
        <p:nvGrpSpPr>
          <p:cNvPr id="125100" name="Group 172"/>
          <p:cNvGrpSpPr>
            <a:grpSpLocks/>
          </p:cNvGrpSpPr>
          <p:nvPr/>
        </p:nvGrpSpPr>
        <p:grpSpPr bwMode="auto">
          <a:xfrm>
            <a:off x="4451350" y="1331913"/>
            <a:ext cx="4660900" cy="3881437"/>
            <a:chOff x="2804" y="740"/>
            <a:chExt cx="2936" cy="2445"/>
          </a:xfrm>
        </p:grpSpPr>
        <p:sp>
          <p:nvSpPr>
            <p:cNvPr id="125101" name="AutoShape 173"/>
            <p:cNvSpPr>
              <a:spLocks noChangeAspect="1" noChangeArrowheads="1"/>
            </p:cNvSpPr>
            <p:nvPr/>
          </p:nvSpPr>
          <p:spPr bwMode="auto">
            <a:xfrm>
              <a:off x="2804" y="966"/>
              <a:ext cx="2832" cy="2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02" name="Freeform 174"/>
            <p:cNvSpPr>
              <a:spLocks noChangeAspect="1"/>
            </p:cNvSpPr>
            <p:nvPr/>
          </p:nvSpPr>
          <p:spPr bwMode="auto">
            <a:xfrm>
              <a:off x="4672" y="2424"/>
              <a:ext cx="603" cy="538"/>
            </a:xfrm>
            <a:custGeom>
              <a:avLst/>
              <a:gdLst>
                <a:gd name="T0" fmla="*/ 384 w 768"/>
                <a:gd name="T1" fmla="*/ 0 h 671"/>
                <a:gd name="T2" fmla="*/ 0 w 768"/>
                <a:gd name="T3" fmla="*/ 239 h 671"/>
                <a:gd name="T4" fmla="*/ 240 w 768"/>
                <a:gd name="T5" fmla="*/ 191 h 671"/>
                <a:gd name="T6" fmla="*/ 240 w 768"/>
                <a:gd name="T7" fmla="*/ 671 h 671"/>
                <a:gd name="T8" fmla="*/ 528 w 768"/>
                <a:gd name="T9" fmla="*/ 624 h 671"/>
                <a:gd name="T10" fmla="*/ 528 w 768"/>
                <a:gd name="T11" fmla="*/ 144 h 671"/>
                <a:gd name="T12" fmla="*/ 768 w 768"/>
                <a:gd name="T13" fmla="*/ 96 h 671"/>
                <a:gd name="T14" fmla="*/ 384 w 768"/>
                <a:gd name="T1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" h="671">
                  <a:moveTo>
                    <a:pt x="384" y="0"/>
                  </a:moveTo>
                  <a:lnTo>
                    <a:pt x="0" y="239"/>
                  </a:lnTo>
                  <a:lnTo>
                    <a:pt x="240" y="191"/>
                  </a:lnTo>
                  <a:lnTo>
                    <a:pt x="240" y="671"/>
                  </a:lnTo>
                  <a:lnTo>
                    <a:pt x="528" y="624"/>
                  </a:lnTo>
                  <a:lnTo>
                    <a:pt x="528" y="144"/>
                  </a:lnTo>
                  <a:lnTo>
                    <a:pt x="768" y="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5103" name="Group 175"/>
            <p:cNvGrpSpPr>
              <a:grpSpLocks noChangeAspect="1"/>
            </p:cNvGrpSpPr>
            <p:nvPr/>
          </p:nvGrpSpPr>
          <p:grpSpPr bwMode="auto">
            <a:xfrm>
              <a:off x="4466" y="1968"/>
              <a:ext cx="1055" cy="431"/>
              <a:chOff x="839" y="2028"/>
              <a:chExt cx="1613" cy="644"/>
            </a:xfrm>
          </p:grpSpPr>
          <p:sp>
            <p:nvSpPr>
              <p:cNvPr id="125104" name="Freeform 176"/>
              <p:cNvSpPr>
                <a:spLocks noChangeAspect="1"/>
              </p:cNvSpPr>
              <p:nvPr/>
            </p:nvSpPr>
            <p:spPr bwMode="auto">
              <a:xfrm>
                <a:off x="839" y="2093"/>
                <a:ext cx="1611" cy="459"/>
              </a:xfrm>
              <a:custGeom>
                <a:avLst/>
                <a:gdLst>
                  <a:gd name="T0" fmla="*/ 565 w 1343"/>
                  <a:gd name="T1" fmla="*/ 0 h 383"/>
                  <a:gd name="T2" fmla="*/ 1343 w 1343"/>
                  <a:gd name="T3" fmla="*/ 0 h 383"/>
                  <a:gd name="T4" fmla="*/ 778 w 1343"/>
                  <a:gd name="T5" fmla="*/ 383 h 383"/>
                  <a:gd name="T6" fmla="*/ 0 w 1343"/>
                  <a:gd name="T7" fmla="*/ 383 h 383"/>
                  <a:gd name="T8" fmla="*/ 565 w 1343"/>
                  <a:gd name="T9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3" h="383">
                    <a:moveTo>
                      <a:pt x="565" y="0"/>
                    </a:moveTo>
                    <a:lnTo>
                      <a:pt x="1343" y="0"/>
                    </a:lnTo>
                    <a:lnTo>
                      <a:pt x="778" y="383"/>
                    </a:lnTo>
                    <a:lnTo>
                      <a:pt x="0" y="383"/>
                    </a:lnTo>
                    <a:lnTo>
                      <a:pt x="56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05" name="Freeform 177"/>
              <p:cNvSpPr>
                <a:spLocks noChangeAspect="1"/>
              </p:cNvSpPr>
              <p:nvPr/>
            </p:nvSpPr>
            <p:spPr bwMode="auto">
              <a:xfrm>
                <a:off x="839" y="2096"/>
                <a:ext cx="1612" cy="518"/>
              </a:xfrm>
              <a:custGeom>
                <a:avLst/>
                <a:gdLst>
                  <a:gd name="T0" fmla="*/ 0 w 1344"/>
                  <a:gd name="T1" fmla="*/ 384 h 432"/>
                  <a:gd name="T2" fmla="*/ 0 w 1344"/>
                  <a:gd name="T3" fmla="*/ 432 h 432"/>
                  <a:gd name="T4" fmla="*/ 768 w 1344"/>
                  <a:gd name="T5" fmla="*/ 432 h 432"/>
                  <a:gd name="T6" fmla="*/ 1344 w 1344"/>
                  <a:gd name="T7" fmla="*/ 48 h 432"/>
                  <a:gd name="T8" fmla="*/ 1344 w 1344"/>
                  <a:gd name="T9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4" h="432">
                    <a:moveTo>
                      <a:pt x="0" y="384"/>
                    </a:moveTo>
                    <a:lnTo>
                      <a:pt x="0" y="432"/>
                    </a:lnTo>
                    <a:lnTo>
                      <a:pt x="768" y="432"/>
                    </a:lnTo>
                    <a:lnTo>
                      <a:pt x="1344" y="48"/>
                    </a:lnTo>
                    <a:lnTo>
                      <a:pt x="134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06" name="Line 178"/>
              <p:cNvSpPr>
                <a:spLocks noChangeAspect="1" noChangeShapeType="1"/>
              </p:cNvSpPr>
              <p:nvPr/>
            </p:nvSpPr>
            <p:spPr bwMode="auto">
              <a:xfrm flipV="1">
                <a:off x="1760" y="2552"/>
                <a:ext cx="1" cy="5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07" name="Freeform 179"/>
              <p:cNvSpPr>
                <a:spLocks noChangeAspect="1"/>
              </p:cNvSpPr>
              <p:nvPr/>
            </p:nvSpPr>
            <p:spPr bwMode="auto">
              <a:xfrm>
                <a:off x="954" y="2034"/>
                <a:ext cx="806" cy="461"/>
              </a:xfrm>
              <a:custGeom>
                <a:avLst/>
                <a:gdLst>
                  <a:gd name="T0" fmla="*/ 576 w 672"/>
                  <a:gd name="T1" fmla="*/ 0 h 384"/>
                  <a:gd name="T2" fmla="*/ 0 w 672"/>
                  <a:gd name="T3" fmla="*/ 384 h 384"/>
                  <a:gd name="T4" fmla="*/ 96 w 672"/>
                  <a:gd name="T5" fmla="*/ 384 h 384"/>
                  <a:gd name="T6" fmla="*/ 672 w 672"/>
                  <a:gd name="T7" fmla="*/ 0 h 384"/>
                  <a:gd name="T8" fmla="*/ 576 w 672"/>
                  <a:gd name="T9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2" h="384">
                    <a:moveTo>
                      <a:pt x="576" y="0"/>
                    </a:moveTo>
                    <a:lnTo>
                      <a:pt x="0" y="384"/>
                    </a:lnTo>
                    <a:lnTo>
                      <a:pt x="96" y="384"/>
                    </a:lnTo>
                    <a:lnTo>
                      <a:pt x="672" y="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rgbClr val="A0A0A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08" name="Freeform 180"/>
              <p:cNvSpPr>
                <a:spLocks noChangeAspect="1"/>
              </p:cNvSpPr>
              <p:nvPr/>
            </p:nvSpPr>
            <p:spPr bwMode="auto">
              <a:xfrm>
                <a:off x="1069" y="2034"/>
                <a:ext cx="691" cy="518"/>
              </a:xfrm>
              <a:custGeom>
                <a:avLst/>
                <a:gdLst>
                  <a:gd name="T0" fmla="*/ 0 w 576"/>
                  <a:gd name="T1" fmla="*/ 384 h 432"/>
                  <a:gd name="T2" fmla="*/ 0 w 576"/>
                  <a:gd name="T3" fmla="*/ 432 h 432"/>
                  <a:gd name="T4" fmla="*/ 576 w 576"/>
                  <a:gd name="T5" fmla="*/ 48 h 432"/>
                  <a:gd name="T6" fmla="*/ 576 w 576"/>
                  <a:gd name="T7" fmla="*/ 0 h 432"/>
                  <a:gd name="T8" fmla="*/ 0 w 576"/>
                  <a:gd name="T9" fmla="*/ 38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6" h="432">
                    <a:moveTo>
                      <a:pt x="0" y="384"/>
                    </a:moveTo>
                    <a:lnTo>
                      <a:pt x="0" y="432"/>
                    </a:lnTo>
                    <a:lnTo>
                      <a:pt x="576" y="48"/>
                    </a:lnTo>
                    <a:lnTo>
                      <a:pt x="576" y="0"/>
                    </a:lnTo>
                    <a:lnTo>
                      <a:pt x="0" y="384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09" name="Rectangle 181"/>
              <p:cNvSpPr>
                <a:spLocks noChangeAspect="1" noChangeArrowheads="1"/>
              </p:cNvSpPr>
              <p:nvPr/>
            </p:nvSpPr>
            <p:spPr bwMode="auto">
              <a:xfrm>
                <a:off x="954" y="2495"/>
                <a:ext cx="115" cy="5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10" name="Freeform 182"/>
              <p:cNvSpPr>
                <a:spLocks noChangeAspect="1"/>
              </p:cNvSpPr>
              <p:nvPr/>
            </p:nvSpPr>
            <p:spPr bwMode="auto">
              <a:xfrm>
                <a:off x="1530" y="2028"/>
                <a:ext cx="806" cy="461"/>
              </a:xfrm>
              <a:custGeom>
                <a:avLst/>
                <a:gdLst>
                  <a:gd name="T0" fmla="*/ 576 w 672"/>
                  <a:gd name="T1" fmla="*/ 0 h 384"/>
                  <a:gd name="T2" fmla="*/ 0 w 672"/>
                  <a:gd name="T3" fmla="*/ 384 h 384"/>
                  <a:gd name="T4" fmla="*/ 96 w 672"/>
                  <a:gd name="T5" fmla="*/ 384 h 384"/>
                  <a:gd name="T6" fmla="*/ 672 w 672"/>
                  <a:gd name="T7" fmla="*/ 0 h 384"/>
                  <a:gd name="T8" fmla="*/ 576 w 672"/>
                  <a:gd name="T9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2" h="384">
                    <a:moveTo>
                      <a:pt x="576" y="0"/>
                    </a:moveTo>
                    <a:lnTo>
                      <a:pt x="0" y="384"/>
                    </a:lnTo>
                    <a:lnTo>
                      <a:pt x="96" y="384"/>
                    </a:lnTo>
                    <a:lnTo>
                      <a:pt x="672" y="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rgbClr val="A0A0A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11" name="Freeform 183"/>
              <p:cNvSpPr>
                <a:spLocks noChangeAspect="1"/>
              </p:cNvSpPr>
              <p:nvPr/>
            </p:nvSpPr>
            <p:spPr bwMode="auto">
              <a:xfrm>
                <a:off x="1645" y="2030"/>
                <a:ext cx="691" cy="518"/>
              </a:xfrm>
              <a:custGeom>
                <a:avLst/>
                <a:gdLst>
                  <a:gd name="T0" fmla="*/ 0 w 576"/>
                  <a:gd name="T1" fmla="*/ 384 h 432"/>
                  <a:gd name="T2" fmla="*/ 0 w 576"/>
                  <a:gd name="T3" fmla="*/ 432 h 432"/>
                  <a:gd name="T4" fmla="*/ 576 w 576"/>
                  <a:gd name="T5" fmla="*/ 48 h 432"/>
                  <a:gd name="T6" fmla="*/ 576 w 576"/>
                  <a:gd name="T7" fmla="*/ 0 h 432"/>
                  <a:gd name="T8" fmla="*/ 0 w 576"/>
                  <a:gd name="T9" fmla="*/ 38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6" h="432">
                    <a:moveTo>
                      <a:pt x="0" y="384"/>
                    </a:moveTo>
                    <a:lnTo>
                      <a:pt x="0" y="432"/>
                    </a:lnTo>
                    <a:lnTo>
                      <a:pt x="576" y="48"/>
                    </a:lnTo>
                    <a:lnTo>
                      <a:pt x="576" y="0"/>
                    </a:lnTo>
                    <a:lnTo>
                      <a:pt x="0" y="384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12" name="Rectangle 184"/>
              <p:cNvSpPr>
                <a:spLocks noChangeAspect="1" noChangeArrowheads="1"/>
              </p:cNvSpPr>
              <p:nvPr/>
            </p:nvSpPr>
            <p:spPr bwMode="auto">
              <a:xfrm>
                <a:off x="1530" y="2491"/>
                <a:ext cx="115" cy="5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13" name="Freeform 185"/>
              <p:cNvSpPr>
                <a:spLocks noChangeAspect="1"/>
              </p:cNvSpPr>
              <p:nvPr/>
            </p:nvSpPr>
            <p:spPr bwMode="auto">
              <a:xfrm>
                <a:off x="1761" y="2154"/>
                <a:ext cx="691" cy="518"/>
              </a:xfrm>
              <a:custGeom>
                <a:avLst/>
                <a:gdLst>
                  <a:gd name="T0" fmla="*/ 0 w 576"/>
                  <a:gd name="T1" fmla="*/ 384 h 432"/>
                  <a:gd name="T2" fmla="*/ 0 w 576"/>
                  <a:gd name="T3" fmla="*/ 432 h 432"/>
                  <a:gd name="T4" fmla="*/ 576 w 576"/>
                  <a:gd name="T5" fmla="*/ 48 h 432"/>
                  <a:gd name="T6" fmla="*/ 576 w 576"/>
                  <a:gd name="T7" fmla="*/ 0 h 432"/>
                  <a:gd name="T8" fmla="*/ 0 w 576"/>
                  <a:gd name="T9" fmla="*/ 38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6" h="432">
                    <a:moveTo>
                      <a:pt x="0" y="384"/>
                    </a:moveTo>
                    <a:lnTo>
                      <a:pt x="0" y="432"/>
                    </a:lnTo>
                    <a:lnTo>
                      <a:pt x="576" y="48"/>
                    </a:lnTo>
                    <a:lnTo>
                      <a:pt x="576" y="0"/>
                    </a:lnTo>
                    <a:lnTo>
                      <a:pt x="0" y="384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14" name="Rectangle 186"/>
              <p:cNvSpPr>
                <a:spLocks noChangeAspect="1" noChangeArrowheads="1"/>
              </p:cNvSpPr>
              <p:nvPr/>
            </p:nvSpPr>
            <p:spPr bwMode="auto">
              <a:xfrm>
                <a:off x="839" y="2614"/>
                <a:ext cx="923" cy="56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TW" altLang="en-US"/>
              </a:p>
            </p:txBody>
          </p:sp>
        </p:grpSp>
        <p:sp>
          <p:nvSpPr>
            <p:cNvPr id="125115" name="Freeform 187"/>
            <p:cNvSpPr>
              <a:spLocks noChangeAspect="1"/>
            </p:cNvSpPr>
            <p:nvPr/>
          </p:nvSpPr>
          <p:spPr bwMode="auto">
            <a:xfrm>
              <a:off x="3088" y="2424"/>
              <a:ext cx="603" cy="538"/>
            </a:xfrm>
            <a:custGeom>
              <a:avLst/>
              <a:gdLst>
                <a:gd name="T0" fmla="*/ 384 w 768"/>
                <a:gd name="T1" fmla="*/ 0 h 671"/>
                <a:gd name="T2" fmla="*/ 0 w 768"/>
                <a:gd name="T3" fmla="*/ 239 h 671"/>
                <a:gd name="T4" fmla="*/ 240 w 768"/>
                <a:gd name="T5" fmla="*/ 191 h 671"/>
                <a:gd name="T6" fmla="*/ 240 w 768"/>
                <a:gd name="T7" fmla="*/ 671 h 671"/>
                <a:gd name="T8" fmla="*/ 528 w 768"/>
                <a:gd name="T9" fmla="*/ 624 h 671"/>
                <a:gd name="T10" fmla="*/ 528 w 768"/>
                <a:gd name="T11" fmla="*/ 144 h 671"/>
                <a:gd name="T12" fmla="*/ 768 w 768"/>
                <a:gd name="T13" fmla="*/ 96 h 671"/>
                <a:gd name="T14" fmla="*/ 384 w 768"/>
                <a:gd name="T15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" h="671">
                  <a:moveTo>
                    <a:pt x="384" y="0"/>
                  </a:moveTo>
                  <a:lnTo>
                    <a:pt x="0" y="239"/>
                  </a:lnTo>
                  <a:lnTo>
                    <a:pt x="240" y="191"/>
                  </a:lnTo>
                  <a:lnTo>
                    <a:pt x="240" y="671"/>
                  </a:lnTo>
                  <a:lnTo>
                    <a:pt x="528" y="624"/>
                  </a:lnTo>
                  <a:lnTo>
                    <a:pt x="528" y="144"/>
                  </a:lnTo>
                  <a:lnTo>
                    <a:pt x="768" y="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25116" name="Group 188"/>
            <p:cNvGrpSpPr>
              <a:grpSpLocks noChangeAspect="1"/>
            </p:cNvGrpSpPr>
            <p:nvPr/>
          </p:nvGrpSpPr>
          <p:grpSpPr bwMode="auto">
            <a:xfrm>
              <a:off x="2863" y="1970"/>
              <a:ext cx="1055" cy="432"/>
              <a:chOff x="839" y="2028"/>
              <a:chExt cx="1613" cy="644"/>
            </a:xfrm>
          </p:grpSpPr>
          <p:sp>
            <p:nvSpPr>
              <p:cNvPr id="125117" name="Freeform 189"/>
              <p:cNvSpPr>
                <a:spLocks noChangeAspect="1"/>
              </p:cNvSpPr>
              <p:nvPr/>
            </p:nvSpPr>
            <p:spPr bwMode="auto">
              <a:xfrm>
                <a:off x="839" y="2093"/>
                <a:ext cx="1611" cy="459"/>
              </a:xfrm>
              <a:custGeom>
                <a:avLst/>
                <a:gdLst>
                  <a:gd name="T0" fmla="*/ 565 w 1343"/>
                  <a:gd name="T1" fmla="*/ 0 h 383"/>
                  <a:gd name="T2" fmla="*/ 1343 w 1343"/>
                  <a:gd name="T3" fmla="*/ 0 h 383"/>
                  <a:gd name="T4" fmla="*/ 778 w 1343"/>
                  <a:gd name="T5" fmla="*/ 383 h 383"/>
                  <a:gd name="T6" fmla="*/ 0 w 1343"/>
                  <a:gd name="T7" fmla="*/ 383 h 383"/>
                  <a:gd name="T8" fmla="*/ 565 w 1343"/>
                  <a:gd name="T9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3" h="383">
                    <a:moveTo>
                      <a:pt x="565" y="0"/>
                    </a:moveTo>
                    <a:lnTo>
                      <a:pt x="1343" y="0"/>
                    </a:lnTo>
                    <a:lnTo>
                      <a:pt x="778" y="383"/>
                    </a:lnTo>
                    <a:lnTo>
                      <a:pt x="0" y="383"/>
                    </a:lnTo>
                    <a:lnTo>
                      <a:pt x="56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18" name="Freeform 190"/>
              <p:cNvSpPr>
                <a:spLocks noChangeAspect="1"/>
              </p:cNvSpPr>
              <p:nvPr/>
            </p:nvSpPr>
            <p:spPr bwMode="auto">
              <a:xfrm>
                <a:off x="839" y="2096"/>
                <a:ext cx="1612" cy="518"/>
              </a:xfrm>
              <a:custGeom>
                <a:avLst/>
                <a:gdLst>
                  <a:gd name="T0" fmla="*/ 0 w 1344"/>
                  <a:gd name="T1" fmla="*/ 384 h 432"/>
                  <a:gd name="T2" fmla="*/ 0 w 1344"/>
                  <a:gd name="T3" fmla="*/ 432 h 432"/>
                  <a:gd name="T4" fmla="*/ 768 w 1344"/>
                  <a:gd name="T5" fmla="*/ 432 h 432"/>
                  <a:gd name="T6" fmla="*/ 1344 w 1344"/>
                  <a:gd name="T7" fmla="*/ 48 h 432"/>
                  <a:gd name="T8" fmla="*/ 1344 w 1344"/>
                  <a:gd name="T9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4" h="432">
                    <a:moveTo>
                      <a:pt x="0" y="384"/>
                    </a:moveTo>
                    <a:lnTo>
                      <a:pt x="0" y="432"/>
                    </a:lnTo>
                    <a:lnTo>
                      <a:pt x="768" y="432"/>
                    </a:lnTo>
                    <a:lnTo>
                      <a:pt x="1344" y="48"/>
                    </a:lnTo>
                    <a:lnTo>
                      <a:pt x="134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19" name="Line 191"/>
              <p:cNvSpPr>
                <a:spLocks noChangeAspect="1" noChangeShapeType="1"/>
              </p:cNvSpPr>
              <p:nvPr/>
            </p:nvSpPr>
            <p:spPr bwMode="auto">
              <a:xfrm flipV="1">
                <a:off x="1760" y="2552"/>
                <a:ext cx="1" cy="5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20" name="Freeform 192"/>
              <p:cNvSpPr>
                <a:spLocks noChangeAspect="1"/>
              </p:cNvSpPr>
              <p:nvPr/>
            </p:nvSpPr>
            <p:spPr bwMode="auto">
              <a:xfrm>
                <a:off x="954" y="2034"/>
                <a:ext cx="806" cy="461"/>
              </a:xfrm>
              <a:custGeom>
                <a:avLst/>
                <a:gdLst>
                  <a:gd name="T0" fmla="*/ 576 w 672"/>
                  <a:gd name="T1" fmla="*/ 0 h 384"/>
                  <a:gd name="T2" fmla="*/ 0 w 672"/>
                  <a:gd name="T3" fmla="*/ 384 h 384"/>
                  <a:gd name="T4" fmla="*/ 96 w 672"/>
                  <a:gd name="T5" fmla="*/ 384 h 384"/>
                  <a:gd name="T6" fmla="*/ 672 w 672"/>
                  <a:gd name="T7" fmla="*/ 0 h 384"/>
                  <a:gd name="T8" fmla="*/ 576 w 672"/>
                  <a:gd name="T9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2" h="384">
                    <a:moveTo>
                      <a:pt x="576" y="0"/>
                    </a:moveTo>
                    <a:lnTo>
                      <a:pt x="0" y="384"/>
                    </a:lnTo>
                    <a:lnTo>
                      <a:pt x="96" y="384"/>
                    </a:lnTo>
                    <a:lnTo>
                      <a:pt x="672" y="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rgbClr val="A0A0A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21" name="Freeform 193"/>
              <p:cNvSpPr>
                <a:spLocks noChangeAspect="1"/>
              </p:cNvSpPr>
              <p:nvPr/>
            </p:nvSpPr>
            <p:spPr bwMode="auto">
              <a:xfrm>
                <a:off x="1069" y="2034"/>
                <a:ext cx="691" cy="518"/>
              </a:xfrm>
              <a:custGeom>
                <a:avLst/>
                <a:gdLst>
                  <a:gd name="T0" fmla="*/ 0 w 576"/>
                  <a:gd name="T1" fmla="*/ 384 h 432"/>
                  <a:gd name="T2" fmla="*/ 0 w 576"/>
                  <a:gd name="T3" fmla="*/ 432 h 432"/>
                  <a:gd name="T4" fmla="*/ 576 w 576"/>
                  <a:gd name="T5" fmla="*/ 48 h 432"/>
                  <a:gd name="T6" fmla="*/ 576 w 576"/>
                  <a:gd name="T7" fmla="*/ 0 h 432"/>
                  <a:gd name="T8" fmla="*/ 0 w 576"/>
                  <a:gd name="T9" fmla="*/ 38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6" h="432">
                    <a:moveTo>
                      <a:pt x="0" y="384"/>
                    </a:moveTo>
                    <a:lnTo>
                      <a:pt x="0" y="432"/>
                    </a:lnTo>
                    <a:lnTo>
                      <a:pt x="576" y="48"/>
                    </a:lnTo>
                    <a:lnTo>
                      <a:pt x="576" y="0"/>
                    </a:lnTo>
                    <a:lnTo>
                      <a:pt x="0" y="384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22" name="Rectangle 194"/>
              <p:cNvSpPr>
                <a:spLocks noChangeAspect="1" noChangeArrowheads="1"/>
              </p:cNvSpPr>
              <p:nvPr/>
            </p:nvSpPr>
            <p:spPr bwMode="auto">
              <a:xfrm>
                <a:off x="954" y="2495"/>
                <a:ext cx="115" cy="5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23" name="Freeform 195"/>
              <p:cNvSpPr>
                <a:spLocks noChangeAspect="1"/>
              </p:cNvSpPr>
              <p:nvPr/>
            </p:nvSpPr>
            <p:spPr bwMode="auto">
              <a:xfrm>
                <a:off x="1530" y="2028"/>
                <a:ext cx="806" cy="461"/>
              </a:xfrm>
              <a:custGeom>
                <a:avLst/>
                <a:gdLst>
                  <a:gd name="T0" fmla="*/ 576 w 672"/>
                  <a:gd name="T1" fmla="*/ 0 h 384"/>
                  <a:gd name="T2" fmla="*/ 0 w 672"/>
                  <a:gd name="T3" fmla="*/ 384 h 384"/>
                  <a:gd name="T4" fmla="*/ 96 w 672"/>
                  <a:gd name="T5" fmla="*/ 384 h 384"/>
                  <a:gd name="T6" fmla="*/ 672 w 672"/>
                  <a:gd name="T7" fmla="*/ 0 h 384"/>
                  <a:gd name="T8" fmla="*/ 576 w 672"/>
                  <a:gd name="T9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2" h="384">
                    <a:moveTo>
                      <a:pt x="576" y="0"/>
                    </a:moveTo>
                    <a:lnTo>
                      <a:pt x="0" y="384"/>
                    </a:lnTo>
                    <a:lnTo>
                      <a:pt x="96" y="384"/>
                    </a:lnTo>
                    <a:lnTo>
                      <a:pt x="672" y="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rgbClr val="A0A0A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24" name="Freeform 196"/>
              <p:cNvSpPr>
                <a:spLocks noChangeAspect="1"/>
              </p:cNvSpPr>
              <p:nvPr/>
            </p:nvSpPr>
            <p:spPr bwMode="auto">
              <a:xfrm>
                <a:off x="1645" y="2030"/>
                <a:ext cx="691" cy="518"/>
              </a:xfrm>
              <a:custGeom>
                <a:avLst/>
                <a:gdLst>
                  <a:gd name="T0" fmla="*/ 0 w 576"/>
                  <a:gd name="T1" fmla="*/ 384 h 432"/>
                  <a:gd name="T2" fmla="*/ 0 w 576"/>
                  <a:gd name="T3" fmla="*/ 432 h 432"/>
                  <a:gd name="T4" fmla="*/ 576 w 576"/>
                  <a:gd name="T5" fmla="*/ 48 h 432"/>
                  <a:gd name="T6" fmla="*/ 576 w 576"/>
                  <a:gd name="T7" fmla="*/ 0 h 432"/>
                  <a:gd name="T8" fmla="*/ 0 w 576"/>
                  <a:gd name="T9" fmla="*/ 38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6" h="432">
                    <a:moveTo>
                      <a:pt x="0" y="384"/>
                    </a:moveTo>
                    <a:lnTo>
                      <a:pt x="0" y="432"/>
                    </a:lnTo>
                    <a:lnTo>
                      <a:pt x="576" y="48"/>
                    </a:lnTo>
                    <a:lnTo>
                      <a:pt x="576" y="0"/>
                    </a:lnTo>
                    <a:lnTo>
                      <a:pt x="0" y="384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25" name="Rectangle 197"/>
              <p:cNvSpPr>
                <a:spLocks noChangeAspect="1" noChangeArrowheads="1"/>
              </p:cNvSpPr>
              <p:nvPr/>
            </p:nvSpPr>
            <p:spPr bwMode="auto">
              <a:xfrm>
                <a:off x="1530" y="2491"/>
                <a:ext cx="115" cy="57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26" name="Freeform 198"/>
              <p:cNvSpPr>
                <a:spLocks noChangeAspect="1"/>
              </p:cNvSpPr>
              <p:nvPr/>
            </p:nvSpPr>
            <p:spPr bwMode="auto">
              <a:xfrm>
                <a:off x="1761" y="2154"/>
                <a:ext cx="691" cy="518"/>
              </a:xfrm>
              <a:custGeom>
                <a:avLst/>
                <a:gdLst>
                  <a:gd name="T0" fmla="*/ 0 w 576"/>
                  <a:gd name="T1" fmla="*/ 384 h 432"/>
                  <a:gd name="T2" fmla="*/ 0 w 576"/>
                  <a:gd name="T3" fmla="*/ 432 h 432"/>
                  <a:gd name="T4" fmla="*/ 576 w 576"/>
                  <a:gd name="T5" fmla="*/ 48 h 432"/>
                  <a:gd name="T6" fmla="*/ 576 w 576"/>
                  <a:gd name="T7" fmla="*/ 0 h 432"/>
                  <a:gd name="T8" fmla="*/ 0 w 576"/>
                  <a:gd name="T9" fmla="*/ 38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6" h="432">
                    <a:moveTo>
                      <a:pt x="0" y="384"/>
                    </a:moveTo>
                    <a:lnTo>
                      <a:pt x="0" y="432"/>
                    </a:lnTo>
                    <a:lnTo>
                      <a:pt x="576" y="48"/>
                    </a:lnTo>
                    <a:lnTo>
                      <a:pt x="576" y="0"/>
                    </a:lnTo>
                    <a:lnTo>
                      <a:pt x="0" y="384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127" name="Rectangle 199"/>
              <p:cNvSpPr>
                <a:spLocks noChangeAspect="1" noChangeArrowheads="1"/>
              </p:cNvSpPr>
              <p:nvPr/>
            </p:nvSpPr>
            <p:spPr bwMode="auto">
              <a:xfrm>
                <a:off x="839" y="2614"/>
                <a:ext cx="923" cy="56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TW" altLang="en-US"/>
              </a:p>
            </p:txBody>
          </p:sp>
        </p:grpSp>
        <p:sp>
          <p:nvSpPr>
            <p:cNvPr id="125128" name="Freeform 200"/>
            <p:cNvSpPr>
              <a:spLocks noChangeAspect="1"/>
            </p:cNvSpPr>
            <p:nvPr/>
          </p:nvSpPr>
          <p:spPr bwMode="auto">
            <a:xfrm>
              <a:off x="4446" y="1551"/>
              <a:ext cx="1055" cy="346"/>
            </a:xfrm>
            <a:custGeom>
              <a:avLst/>
              <a:gdLst>
                <a:gd name="T0" fmla="*/ 0 w 1344"/>
                <a:gd name="T1" fmla="*/ 384 h 432"/>
                <a:gd name="T2" fmla="*/ 0 w 1344"/>
                <a:gd name="T3" fmla="*/ 432 h 432"/>
                <a:gd name="T4" fmla="*/ 768 w 1344"/>
                <a:gd name="T5" fmla="*/ 432 h 432"/>
                <a:gd name="T6" fmla="*/ 1344 w 1344"/>
                <a:gd name="T7" fmla="*/ 48 h 432"/>
                <a:gd name="T8" fmla="*/ 1344 w 1344"/>
                <a:gd name="T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432">
                  <a:moveTo>
                    <a:pt x="0" y="384"/>
                  </a:moveTo>
                  <a:lnTo>
                    <a:pt x="0" y="432"/>
                  </a:lnTo>
                  <a:lnTo>
                    <a:pt x="768" y="432"/>
                  </a:lnTo>
                  <a:lnTo>
                    <a:pt x="1344" y="48"/>
                  </a:lnTo>
                  <a:lnTo>
                    <a:pt x="134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29" name="Freeform 201"/>
            <p:cNvSpPr>
              <a:spLocks noChangeAspect="1"/>
            </p:cNvSpPr>
            <p:nvPr/>
          </p:nvSpPr>
          <p:spPr bwMode="auto">
            <a:xfrm>
              <a:off x="2863" y="1165"/>
              <a:ext cx="1054" cy="308"/>
            </a:xfrm>
            <a:custGeom>
              <a:avLst/>
              <a:gdLst>
                <a:gd name="T0" fmla="*/ 565 w 1343"/>
                <a:gd name="T1" fmla="*/ 0 h 383"/>
                <a:gd name="T2" fmla="*/ 1343 w 1343"/>
                <a:gd name="T3" fmla="*/ 0 h 383"/>
                <a:gd name="T4" fmla="*/ 778 w 1343"/>
                <a:gd name="T5" fmla="*/ 383 h 383"/>
                <a:gd name="T6" fmla="*/ 0 w 1343"/>
                <a:gd name="T7" fmla="*/ 383 h 383"/>
                <a:gd name="T8" fmla="*/ 565 w 1343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3" h="383">
                  <a:moveTo>
                    <a:pt x="565" y="0"/>
                  </a:moveTo>
                  <a:lnTo>
                    <a:pt x="1343" y="0"/>
                  </a:lnTo>
                  <a:lnTo>
                    <a:pt x="778" y="383"/>
                  </a:lnTo>
                  <a:lnTo>
                    <a:pt x="0" y="383"/>
                  </a:lnTo>
                  <a:lnTo>
                    <a:pt x="56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0" name="Freeform 202"/>
            <p:cNvSpPr>
              <a:spLocks noChangeAspect="1"/>
            </p:cNvSpPr>
            <p:nvPr/>
          </p:nvSpPr>
          <p:spPr bwMode="auto">
            <a:xfrm>
              <a:off x="2863" y="1551"/>
              <a:ext cx="1054" cy="346"/>
            </a:xfrm>
            <a:custGeom>
              <a:avLst/>
              <a:gdLst>
                <a:gd name="T0" fmla="*/ 0 w 1344"/>
                <a:gd name="T1" fmla="*/ 384 h 432"/>
                <a:gd name="T2" fmla="*/ 0 w 1344"/>
                <a:gd name="T3" fmla="*/ 432 h 432"/>
                <a:gd name="T4" fmla="*/ 768 w 1344"/>
                <a:gd name="T5" fmla="*/ 432 h 432"/>
                <a:gd name="T6" fmla="*/ 1344 w 1344"/>
                <a:gd name="T7" fmla="*/ 48 h 432"/>
                <a:gd name="T8" fmla="*/ 1344 w 1344"/>
                <a:gd name="T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432">
                  <a:moveTo>
                    <a:pt x="0" y="384"/>
                  </a:moveTo>
                  <a:lnTo>
                    <a:pt x="0" y="432"/>
                  </a:lnTo>
                  <a:lnTo>
                    <a:pt x="768" y="432"/>
                  </a:lnTo>
                  <a:lnTo>
                    <a:pt x="1344" y="48"/>
                  </a:lnTo>
                  <a:lnTo>
                    <a:pt x="134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1" name="Freeform 203"/>
            <p:cNvSpPr>
              <a:spLocks noChangeAspect="1"/>
            </p:cNvSpPr>
            <p:nvPr/>
          </p:nvSpPr>
          <p:spPr bwMode="auto">
            <a:xfrm>
              <a:off x="4823" y="1743"/>
              <a:ext cx="227" cy="78"/>
            </a:xfrm>
            <a:custGeom>
              <a:avLst/>
              <a:gdLst>
                <a:gd name="T0" fmla="*/ 0 w 289"/>
                <a:gd name="T1" fmla="*/ 73 h 96"/>
                <a:gd name="T2" fmla="*/ 2 w 289"/>
                <a:gd name="T3" fmla="*/ 60 h 96"/>
                <a:gd name="T4" fmla="*/ 9 w 289"/>
                <a:gd name="T5" fmla="*/ 52 h 96"/>
                <a:gd name="T6" fmla="*/ 21 w 289"/>
                <a:gd name="T7" fmla="*/ 46 h 96"/>
                <a:gd name="T8" fmla="*/ 265 w 289"/>
                <a:gd name="T9" fmla="*/ 0 h 96"/>
                <a:gd name="T10" fmla="*/ 275 w 289"/>
                <a:gd name="T11" fmla="*/ 2 h 96"/>
                <a:gd name="T12" fmla="*/ 281 w 289"/>
                <a:gd name="T13" fmla="*/ 7 h 96"/>
                <a:gd name="T14" fmla="*/ 287 w 289"/>
                <a:gd name="T15" fmla="*/ 14 h 96"/>
                <a:gd name="T16" fmla="*/ 289 w 289"/>
                <a:gd name="T17" fmla="*/ 24 h 96"/>
                <a:gd name="T18" fmla="*/ 289 w 289"/>
                <a:gd name="T19" fmla="*/ 33 h 96"/>
                <a:gd name="T20" fmla="*/ 282 w 289"/>
                <a:gd name="T21" fmla="*/ 40 h 96"/>
                <a:gd name="T22" fmla="*/ 275 w 289"/>
                <a:gd name="T23" fmla="*/ 45 h 96"/>
                <a:gd name="T24" fmla="*/ 269 w 289"/>
                <a:gd name="T25" fmla="*/ 48 h 96"/>
                <a:gd name="T26" fmla="*/ 25 w 289"/>
                <a:gd name="T27" fmla="*/ 96 h 96"/>
                <a:gd name="T28" fmla="*/ 13 w 289"/>
                <a:gd name="T29" fmla="*/ 93 h 96"/>
                <a:gd name="T30" fmla="*/ 4 w 289"/>
                <a:gd name="T31" fmla="*/ 85 h 96"/>
                <a:gd name="T32" fmla="*/ 0 w 289"/>
                <a:gd name="T33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9" h="96">
                  <a:moveTo>
                    <a:pt x="0" y="73"/>
                  </a:moveTo>
                  <a:lnTo>
                    <a:pt x="2" y="60"/>
                  </a:lnTo>
                  <a:lnTo>
                    <a:pt x="9" y="52"/>
                  </a:lnTo>
                  <a:lnTo>
                    <a:pt x="21" y="46"/>
                  </a:lnTo>
                  <a:lnTo>
                    <a:pt x="265" y="0"/>
                  </a:lnTo>
                  <a:lnTo>
                    <a:pt x="275" y="2"/>
                  </a:lnTo>
                  <a:lnTo>
                    <a:pt x="281" y="7"/>
                  </a:lnTo>
                  <a:lnTo>
                    <a:pt x="287" y="14"/>
                  </a:lnTo>
                  <a:lnTo>
                    <a:pt x="289" y="24"/>
                  </a:lnTo>
                  <a:lnTo>
                    <a:pt x="289" y="33"/>
                  </a:lnTo>
                  <a:lnTo>
                    <a:pt x="282" y="40"/>
                  </a:lnTo>
                  <a:lnTo>
                    <a:pt x="275" y="45"/>
                  </a:lnTo>
                  <a:lnTo>
                    <a:pt x="269" y="48"/>
                  </a:lnTo>
                  <a:lnTo>
                    <a:pt x="25" y="96"/>
                  </a:lnTo>
                  <a:lnTo>
                    <a:pt x="13" y="93"/>
                  </a:lnTo>
                  <a:lnTo>
                    <a:pt x="4" y="85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2" name="Oval 204"/>
            <p:cNvSpPr>
              <a:spLocks noChangeAspect="1" noChangeArrowheads="1"/>
            </p:cNvSpPr>
            <p:nvPr/>
          </p:nvSpPr>
          <p:spPr bwMode="auto">
            <a:xfrm>
              <a:off x="4824" y="1781"/>
              <a:ext cx="38" cy="4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3" name="Line 205"/>
            <p:cNvSpPr>
              <a:spLocks noChangeAspect="1" noChangeShapeType="1"/>
            </p:cNvSpPr>
            <p:nvPr/>
          </p:nvSpPr>
          <p:spPr bwMode="auto">
            <a:xfrm flipV="1">
              <a:off x="5049" y="1860"/>
              <a:ext cx="1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4" name="Freeform 206"/>
            <p:cNvSpPr>
              <a:spLocks noChangeAspect="1"/>
            </p:cNvSpPr>
            <p:nvPr/>
          </p:nvSpPr>
          <p:spPr bwMode="auto">
            <a:xfrm>
              <a:off x="4861" y="1821"/>
              <a:ext cx="151" cy="76"/>
            </a:xfrm>
            <a:custGeom>
              <a:avLst/>
              <a:gdLst>
                <a:gd name="T0" fmla="*/ 0 w 191"/>
                <a:gd name="T1" fmla="*/ 75 h 95"/>
                <a:gd name="T2" fmla="*/ 0 w 191"/>
                <a:gd name="T3" fmla="*/ 64 h 95"/>
                <a:gd name="T4" fmla="*/ 6 w 191"/>
                <a:gd name="T5" fmla="*/ 55 h 95"/>
                <a:gd name="T6" fmla="*/ 19 w 191"/>
                <a:gd name="T7" fmla="*/ 47 h 95"/>
                <a:gd name="T8" fmla="*/ 163 w 191"/>
                <a:gd name="T9" fmla="*/ 0 h 95"/>
                <a:gd name="T10" fmla="*/ 169 w 191"/>
                <a:gd name="T11" fmla="*/ 0 h 95"/>
                <a:gd name="T12" fmla="*/ 178 w 191"/>
                <a:gd name="T13" fmla="*/ 3 h 95"/>
                <a:gd name="T14" fmla="*/ 184 w 191"/>
                <a:gd name="T15" fmla="*/ 7 h 95"/>
                <a:gd name="T16" fmla="*/ 190 w 191"/>
                <a:gd name="T17" fmla="*/ 16 h 95"/>
                <a:gd name="T18" fmla="*/ 191 w 191"/>
                <a:gd name="T19" fmla="*/ 28 h 95"/>
                <a:gd name="T20" fmla="*/ 187 w 191"/>
                <a:gd name="T21" fmla="*/ 37 h 95"/>
                <a:gd name="T22" fmla="*/ 181 w 191"/>
                <a:gd name="T23" fmla="*/ 42 h 95"/>
                <a:gd name="T24" fmla="*/ 173 w 191"/>
                <a:gd name="T25" fmla="*/ 47 h 95"/>
                <a:gd name="T26" fmla="*/ 28 w 191"/>
                <a:gd name="T27" fmla="*/ 95 h 95"/>
                <a:gd name="T28" fmla="*/ 16 w 191"/>
                <a:gd name="T29" fmla="*/ 94 h 95"/>
                <a:gd name="T30" fmla="*/ 5 w 191"/>
                <a:gd name="T31" fmla="*/ 88 h 95"/>
                <a:gd name="T32" fmla="*/ 0 w 191"/>
                <a:gd name="T33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1" h="95">
                  <a:moveTo>
                    <a:pt x="0" y="75"/>
                  </a:moveTo>
                  <a:lnTo>
                    <a:pt x="0" y="64"/>
                  </a:lnTo>
                  <a:lnTo>
                    <a:pt x="6" y="55"/>
                  </a:lnTo>
                  <a:lnTo>
                    <a:pt x="19" y="47"/>
                  </a:lnTo>
                  <a:lnTo>
                    <a:pt x="163" y="0"/>
                  </a:lnTo>
                  <a:lnTo>
                    <a:pt x="169" y="0"/>
                  </a:lnTo>
                  <a:lnTo>
                    <a:pt x="178" y="3"/>
                  </a:lnTo>
                  <a:lnTo>
                    <a:pt x="184" y="7"/>
                  </a:lnTo>
                  <a:lnTo>
                    <a:pt x="190" y="16"/>
                  </a:lnTo>
                  <a:lnTo>
                    <a:pt x="191" y="28"/>
                  </a:lnTo>
                  <a:lnTo>
                    <a:pt x="187" y="37"/>
                  </a:lnTo>
                  <a:lnTo>
                    <a:pt x="181" y="42"/>
                  </a:lnTo>
                  <a:lnTo>
                    <a:pt x="173" y="47"/>
                  </a:lnTo>
                  <a:lnTo>
                    <a:pt x="28" y="95"/>
                  </a:lnTo>
                  <a:lnTo>
                    <a:pt x="16" y="94"/>
                  </a:lnTo>
                  <a:lnTo>
                    <a:pt x="5" y="88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5" name="Oval 207"/>
            <p:cNvSpPr>
              <a:spLocks noChangeAspect="1" noChangeArrowheads="1"/>
            </p:cNvSpPr>
            <p:nvPr/>
          </p:nvSpPr>
          <p:spPr bwMode="auto">
            <a:xfrm>
              <a:off x="4861" y="1860"/>
              <a:ext cx="37" cy="3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6" name="Freeform 208"/>
            <p:cNvSpPr>
              <a:spLocks noChangeAspect="1"/>
            </p:cNvSpPr>
            <p:nvPr/>
          </p:nvSpPr>
          <p:spPr bwMode="auto">
            <a:xfrm>
              <a:off x="4786" y="1667"/>
              <a:ext cx="300" cy="76"/>
            </a:xfrm>
            <a:custGeom>
              <a:avLst/>
              <a:gdLst>
                <a:gd name="T0" fmla="*/ 0 w 382"/>
                <a:gd name="T1" fmla="*/ 72 h 95"/>
                <a:gd name="T2" fmla="*/ 1 w 382"/>
                <a:gd name="T3" fmla="*/ 61 h 95"/>
                <a:gd name="T4" fmla="*/ 9 w 382"/>
                <a:gd name="T5" fmla="*/ 52 h 95"/>
                <a:gd name="T6" fmla="*/ 15 w 382"/>
                <a:gd name="T7" fmla="*/ 48 h 95"/>
                <a:gd name="T8" fmla="*/ 356 w 382"/>
                <a:gd name="T9" fmla="*/ 0 h 95"/>
                <a:gd name="T10" fmla="*/ 365 w 382"/>
                <a:gd name="T11" fmla="*/ 0 h 95"/>
                <a:gd name="T12" fmla="*/ 373 w 382"/>
                <a:gd name="T13" fmla="*/ 4 h 95"/>
                <a:gd name="T14" fmla="*/ 378 w 382"/>
                <a:gd name="T15" fmla="*/ 10 h 95"/>
                <a:gd name="T16" fmla="*/ 382 w 382"/>
                <a:gd name="T17" fmla="*/ 20 h 95"/>
                <a:gd name="T18" fmla="*/ 380 w 382"/>
                <a:gd name="T19" fmla="*/ 32 h 95"/>
                <a:gd name="T20" fmla="*/ 376 w 382"/>
                <a:gd name="T21" fmla="*/ 40 h 95"/>
                <a:gd name="T22" fmla="*/ 368 w 382"/>
                <a:gd name="T23" fmla="*/ 46 h 95"/>
                <a:gd name="T24" fmla="*/ 357 w 382"/>
                <a:gd name="T25" fmla="*/ 48 h 95"/>
                <a:gd name="T26" fmla="*/ 28 w 382"/>
                <a:gd name="T27" fmla="*/ 95 h 95"/>
                <a:gd name="T28" fmla="*/ 15 w 382"/>
                <a:gd name="T29" fmla="*/ 95 h 95"/>
                <a:gd name="T30" fmla="*/ 2 w 382"/>
                <a:gd name="T31" fmla="*/ 85 h 95"/>
                <a:gd name="T32" fmla="*/ 0 w 382"/>
                <a:gd name="T33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2" h="95">
                  <a:moveTo>
                    <a:pt x="0" y="72"/>
                  </a:moveTo>
                  <a:lnTo>
                    <a:pt x="1" y="61"/>
                  </a:lnTo>
                  <a:lnTo>
                    <a:pt x="9" y="52"/>
                  </a:lnTo>
                  <a:lnTo>
                    <a:pt x="15" y="48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4"/>
                  </a:lnTo>
                  <a:lnTo>
                    <a:pt x="378" y="10"/>
                  </a:lnTo>
                  <a:lnTo>
                    <a:pt x="382" y="20"/>
                  </a:lnTo>
                  <a:lnTo>
                    <a:pt x="380" y="32"/>
                  </a:lnTo>
                  <a:lnTo>
                    <a:pt x="376" y="40"/>
                  </a:lnTo>
                  <a:lnTo>
                    <a:pt x="368" y="46"/>
                  </a:lnTo>
                  <a:lnTo>
                    <a:pt x="357" y="48"/>
                  </a:lnTo>
                  <a:lnTo>
                    <a:pt x="28" y="95"/>
                  </a:lnTo>
                  <a:lnTo>
                    <a:pt x="15" y="95"/>
                  </a:lnTo>
                  <a:lnTo>
                    <a:pt x="2" y="85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7" name="Oval 209"/>
            <p:cNvSpPr>
              <a:spLocks noChangeAspect="1" noChangeArrowheads="1"/>
            </p:cNvSpPr>
            <p:nvPr/>
          </p:nvSpPr>
          <p:spPr bwMode="auto">
            <a:xfrm>
              <a:off x="4786" y="1705"/>
              <a:ext cx="37" cy="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8" name="Freeform 210"/>
            <p:cNvSpPr>
              <a:spLocks noChangeAspect="1"/>
            </p:cNvSpPr>
            <p:nvPr/>
          </p:nvSpPr>
          <p:spPr bwMode="auto">
            <a:xfrm>
              <a:off x="4861" y="1975"/>
              <a:ext cx="151" cy="76"/>
            </a:xfrm>
            <a:custGeom>
              <a:avLst/>
              <a:gdLst>
                <a:gd name="T0" fmla="*/ 0 w 191"/>
                <a:gd name="T1" fmla="*/ 75 h 95"/>
                <a:gd name="T2" fmla="*/ 0 w 191"/>
                <a:gd name="T3" fmla="*/ 64 h 95"/>
                <a:gd name="T4" fmla="*/ 6 w 191"/>
                <a:gd name="T5" fmla="*/ 55 h 95"/>
                <a:gd name="T6" fmla="*/ 19 w 191"/>
                <a:gd name="T7" fmla="*/ 47 h 95"/>
                <a:gd name="T8" fmla="*/ 163 w 191"/>
                <a:gd name="T9" fmla="*/ 0 h 95"/>
                <a:gd name="T10" fmla="*/ 169 w 191"/>
                <a:gd name="T11" fmla="*/ 0 h 95"/>
                <a:gd name="T12" fmla="*/ 178 w 191"/>
                <a:gd name="T13" fmla="*/ 3 h 95"/>
                <a:gd name="T14" fmla="*/ 184 w 191"/>
                <a:gd name="T15" fmla="*/ 7 h 95"/>
                <a:gd name="T16" fmla="*/ 190 w 191"/>
                <a:gd name="T17" fmla="*/ 16 h 95"/>
                <a:gd name="T18" fmla="*/ 191 w 191"/>
                <a:gd name="T19" fmla="*/ 28 h 95"/>
                <a:gd name="T20" fmla="*/ 187 w 191"/>
                <a:gd name="T21" fmla="*/ 37 h 95"/>
                <a:gd name="T22" fmla="*/ 181 w 191"/>
                <a:gd name="T23" fmla="*/ 42 h 95"/>
                <a:gd name="T24" fmla="*/ 173 w 191"/>
                <a:gd name="T25" fmla="*/ 47 h 95"/>
                <a:gd name="T26" fmla="*/ 28 w 191"/>
                <a:gd name="T27" fmla="*/ 95 h 95"/>
                <a:gd name="T28" fmla="*/ 16 w 191"/>
                <a:gd name="T29" fmla="*/ 94 h 95"/>
                <a:gd name="T30" fmla="*/ 5 w 191"/>
                <a:gd name="T31" fmla="*/ 88 h 95"/>
                <a:gd name="T32" fmla="*/ 0 w 191"/>
                <a:gd name="T33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1" h="95">
                  <a:moveTo>
                    <a:pt x="0" y="75"/>
                  </a:moveTo>
                  <a:lnTo>
                    <a:pt x="0" y="64"/>
                  </a:lnTo>
                  <a:lnTo>
                    <a:pt x="6" y="55"/>
                  </a:lnTo>
                  <a:lnTo>
                    <a:pt x="19" y="47"/>
                  </a:lnTo>
                  <a:lnTo>
                    <a:pt x="163" y="0"/>
                  </a:lnTo>
                  <a:lnTo>
                    <a:pt x="169" y="0"/>
                  </a:lnTo>
                  <a:lnTo>
                    <a:pt x="178" y="3"/>
                  </a:lnTo>
                  <a:lnTo>
                    <a:pt x="184" y="7"/>
                  </a:lnTo>
                  <a:lnTo>
                    <a:pt x="190" y="16"/>
                  </a:lnTo>
                  <a:lnTo>
                    <a:pt x="191" y="28"/>
                  </a:lnTo>
                  <a:lnTo>
                    <a:pt x="187" y="37"/>
                  </a:lnTo>
                  <a:lnTo>
                    <a:pt x="181" y="42"/>
                  </a:lnTo>
                  <a:lnTo>
                    <a:pt x="173" y="47"/>
                  </a:lnTo>
                  <a:lnTo>
                    <a:pt x="28" y="95"/>
                  </a:lnTo>
                  <a:lnTo>
                    <a:pt x="16" y="94"/>
                  </a:lnTo>
                  <a:lnTo>
                    <a:pt x="5" y="88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39" name="Oval 211"/>
            <p:cNvSpPr>
              <a:spLocks noChangeAspect="1" noChangeArrowheads="1"/>
            </p:cNvSpPr>
            <p:nvPr/>
          </p:nvSpPr>
          <p:spPr bwMode="auto">
            <a:xfrm>
              <a:off x="4861" y="2014"/>
              <a:ext cx="37" cy="3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0" name="Freeform 212"/>
            <p:cNvSpPr>
              <a:spLocks noChangeAspect="1"/>
            </p:cNvSpPr>
            <p:nvPr/>
          </p:nvSpPr>
          <p:spPr bwMode="auto">
            <a:xfrm>
              <a:off x="4823" y="2051"/>
              <a:ext cx="227" cy="79"/>
            </a:xfrm>
            <a:custGeom>
              <a:avLst/>
              <a:gdLst>
                <a:gd name="T0" fmla="*/ 0 w 289"/>
                <a:gd name="T1" fmla="*/ 73 h 96"/>
                <a:gd name="T2" fmla="*/ 2 w 289"/>
                <a:gd name="T3" fmla="*/ 60 h 96"/>
                <a:gd name="T4" fmla="*/ 9 w 289"/>
                <a:gd name="T5" fmla="*/ 52 h 96"/>
                <a:gd name="T6" fmla="*/ 21 w 289"/>
                <a:gd name="T7" fmla="*/ 46 h 96"/>
                <a:gd name="T8" fmla="*/ 265 w 289"/>
                <a:gd name="T9" fmla="*/ 0 h 96"/>
                <a:gd name="T10" fmla="*/ 275 w 289"/>
                <a:gd name="T11" fmla="*/ 2 h 96"/>
                <a:gd name="T12" fmla="*/ 281 w 289"/>
                <a:gd name="T13" fmla="*/ 7 h 96"/>
                <a:gd name="T14" fmla="*/ 287 w 289"/>
                <a:gd name="T15" fmla="*/ 14 h 96"/>
                <a:gd name="T16" fmla="*/ 289 w 289"/>
                <a:gd name="T17" fmla="*/ 24 h 96"/>
                <a:gd name="T18" fmla="*/ 289 w 289"/>
                <a:gd name="T19" fmla="*/ 33 h 96"/>
                <a:gd name="T20" fmla="*/ 282 w 289"/>
                <a:gd name="T21" fmla="*/ 40 h 96"/>
                <a:gd name="T22" fmla="*/ 275 w 289"/>
                <a:gd name="T23" fmla="*/ 45 h 96"/>
                <a:gd name="T24" fmla="*/ 269 w 289"/>
                <a:gd name="T25" fmla="*/ 48 h 96"/>
                <a:gd name="T26" fmla="*/ 25 w 289"/>
                <a:gd name="T27" fmla="*/ 96 h 96"/>
                <a:gd name="T28" fmla="*/ 13 w 289"/>
                <a:gd name="T29" fmla="*/ 93 h 96"/>
                <a:gd name="T30" fmla="*/ 4 w 289"/>
                <a:gd name="T31" fmla="*/ 85 h 96"/>
                <a:gd name="T32" fmla="*/ 0 w 289"/>
                <a:gd name="T33" fmla="*/ 7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9" h="96">
                  <a:moveTo>
                    <a:pt x="0" y="73"/>
                  </a:moveTo>
                  <a:lnTo>
                    <a:pt x="2" y="60"/>
                  </a:lnTo>
                  <a:lnTo>
                    <a:pt x="9" y="52"/>
                  </a:lnTo>
                  <a:lnTo>
                    <a:pt x="21" y="46"/>
                  </a:lnTo>
                  <a:lnTo>
                    <a:pt x="265" y="0"/>
                  </a:lnTo>
                  <a:lnTo>
                    <a:pt x="275" y="2"/>
                  </a:lnTo>
                  <a:lnTo>
                    <a:pt x="281" y="7"/>
                  </a:lnTo>
                  <a:lnTo>
                    <a:pt x="287" y="14"/>
                  </a:lnTo>
                  <a:lnTo>
                    <a:pt x="289" y="24"/>
                  </a:lnTo>
                  <a:lnTo>
                    <a:pt x="289" y="33"/>
                  </a:lnTo>
                  <a:lnTo>
                    <a:pt x="282" y="40"/>
                  </a:lnTo>
                  <a:lnTo>
                    <a:pt x="275" y="45"/>
                  </a:lnTo>
                  <a:lnTo>
                    <a:pt x="269" y="48"/>
                  </a:lnTo>
                  <a:lnTo>
                    <a:pt x="25" y="96"/>
                  </a:lnTo>
                  <a:lnTo>
                    <a:pt x="13" y="93"/>
                  </a:lnTo>
                  <a:lnTo>
                    <a:pt x="4" y="85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1" name="Oval 213"/>
            <p:cNvSpPr>
              <a:spLocks noChangeAspect="1" noChangeArrowheads="1"/>
            </p:cNvSpPr>
            <p:nvPr/>
          </p:nvSpPr>
          <p:spPr bwMode="auto">
            <a:xfrm>
              <a:off x="4824" y="2091"/>
              <a:ext cx="38" cy="39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2" name="Freeform 214"/>
            <p:cNvSpPr>
              <a:spLocks noChangeAspect="1"/>
            </p:cNvSpPr>
            <p:nvPr/>
          </p:nvSpPr>
          <p:spPr bwMode="auto">
            <a:xfrm>
              <a:off x="4786" y="2130"/>
              <a:ext cx="300" cy="75"/>
            </a:xfrm>
            <a:custGeom>
              <a:avLst/>
              <a:gdLst>
                <a:gd name="T0" fmla="*/ 0 w 382"/>
                <a:gd name="T1" fmla="*/ 72 h 95"/>
                <a:gd name="T2" fmla="*/ 1 w 382"/>
                <a:gd name="T3" fmla="*/ 61 h 95"/>
                <a:gd name="T4" fmla="*/ 9 w 382"/>
                <a:gd name="T5" fmla="*/ 52 h 95"/>
                <a:gd name="T6" fmla="*/ 15 w 382"/>
                <a:gd name="T7" fmla="*/ 48 h 95"/>
                <a:gd name="T8" fmla="*/ 356 w 382"/>
                <a:gd name="T9" fmla="*/ 0 h 95"/>
                <a:gd name="T10" fmla="*/ 365 w 382"/>
                <a:gd name="T11" fmla="*/ 0 h 95"/>
                <a:gd name="T12" fmla="*/ 373 w 382"/>
                <a:gd name="T13" fmla="*/ 4 h 95"/>
                <a:gd name="T14" fmla="*/ 378 w 382"/>
                <a:gd name="T15" fmla="*/ 10 h 95"/>
                <a:gd name="T16" fmla="*/ 382 w 382"/>
                <a:gd name="T17" fmla="*/ 20 h 95"/>
                <a:gd name="T18" fmla="*/ 380 w 382"/>
                <a:gd name="T19" fmla="*/ 32 h 95"/>
                <a:gd name="T20" fmla="*/ 376 w 382"/>
                <a:gd name="T21" fmla="*/ 40 h 95"/>
                <a:gd name="T22" fmla="*/ 368 w 382"/>
                <a:gd name="T23" fmla="*/ 46 h 95"/>
                <a:gd name="T24" fmla="*/ 357 w 382"/>
                <a:gd name="T25" fmla="*/ 48 h 95"/>
                <a:gd name="T26" fmla="*/ 28 w 382"/>
                <a:gd name="T27" fmla="*/ 95 h 95"/>
                <a:gd name="T28" fmla="*/ 15 w 382"/>
                <a:gd name="T29" fmla="*/ 95 h 95"/>
                <a:gd name="T30" fmla="*/ 2 w 382"/>
                <a:gd name="T31" fmla="*/ 85 h 95"/>
                <a:gd name="T32" fmla="*/ 0 w 382"/>
                <a:gd name="T33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2" h="95">
                  <a:moveTo>
                    <a:pt x="0" y="72"/>
                  </a:moveTo>
                  <a:lnTo>
                    <a:pt x="1" y="61"/>
                  </a:lnTo>
                  <a:lnTo>
                    <a:pt x="9" y="52"/>
                  </a:lnTo>
                  <a:lnTo>
                    <a:pt x="15" y="48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4"/>
                  </a:lnTo>
                  <a:lnTo>
                    <a:pt x="378" y="10"/>
                  </a:lnTo>
                  <a:lnTo>
                    <a:pt x="382" y="20"/>
                  </a:lnTo>
                  <a:lnTo>
                    <a:pt x="380" y="32"/>
                  </a:lnTo>
                  <a:lnTo>
                    <a:pt x="376" y="40"/>
                  </a:lnTo>
                  <a:lnTo>
                    <a:pt x="368" y="46"/>
                  </a:lnTo>
                  <a:lnTo>
                    <a:pt x="357" y="48"/>
                  </a:lnTo>
                  <a:lnTo>
                    <a:pt x="28" y="95"/>
                  </a:lnTo>
                  <a:lnTo>
                    <a:pt x="15" y="95"/>
                  </a:lnTo>
                  <a:lnTo>
                    <a:pt x="2" y="85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3" name="Oval 215"/>
            <p:cNvSpPr>
              <a:spLocks noChangeAspect="1" noChangeArrowheads="1"/>
            </p:cNvSpPr>
            <p:nvPr/>
          </p:nvSpPr>
          <p:spPr bwMode="auto">
            <a:xfrm>
              <a:off x="4786" y="2168"/>
              <a:ext cx="37" cy="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4" name="Freeform 216"/>
            <p:cNvSpPr>
              <a:spLocks noChangeAspect="1"/>
            </p:cNvSpPr>
            <p:nvPr/>
          </p:nvSpPr>
          <p:spPr bwMode="auto">
            <a:xfrm>
              <a:off x="3203" y="1667"/>
              <a:ext cx="299" cy="76"/>
            </a:xfrm>
            <a:custGeom>
              <a:avLst/>
              <a:gdLst>
                <a:gd name="T0" fmla="*/ 0 w 382"/>
                <a:gd name="T1" fmla="*/ 72 h 95"/>
                <a:gd name="T2" fmla="*/ 1 w 382"/>
                <a:gd name="T3" fmla="*/ 61 h 95"/>
                <a:gd name="T4" fmla="*/ 9 w 382"/>
                <a:gd name="T5" fmla="*/ 52 h 95"/>
                <a:gd name="T6" fmla="*/ 15 w 382"/>
                <a:gd name="T7" fmla="*/ 48 h 95"/>
                <a:gd name="T8" fmla="*/ 356 w 382"/>
                <a:gd name="T9" fmla="*/ 0 h 95"/>
                <a:gd name="T10" fmla="*/ 365 w 382"/>
                <a:gd name="T11" fmla="*/ 0 h 95"/>
                <a:gd name="T12" fmla="*/ 373 w 382"/>
                <a:gd name="T13" fmla="*/ 4 h 95"/>
                <a:gd name="T14" fmla="*/ 378 w 382"/>
                <a:gd name="T15" fmla="*/ 10 h 95"/>
                <a:gd name="T16" fmla="*/ 382 w 382"/>
                <a:gd name="T17" fmla="*/ 20 h 95"/>
                <a:gd name="T18" fmla="*/ 380 w 382"/>
                <a:gd name="T19" fmla="*/ 32 h 95"/>
                <a:gd name="T20" fmla="*/ 376 w 382"/>
                <a:gd name="T21" fmla="*/ 40 h 95"/>
                <a:gd name="T22" fmla="*/ 368 w 382"/>
                <a:gd name="T23" fmla="*/ 46 h 95"/>
                <a:gd name="T24" fmla="*/ 357 w 382"/>
                <a:gd name="T25" fmla="*/ 48 h 95"/>
                <a:gd name="T26" fmla="*/ 28 w 382"/>
                <a:gd name="T27" fmla="*/ 95 h 95"/>
                <a:gd name="T28" fmla="*/ 15 w 382"/>
                <a:gd name="T29" fmla="*/ 95 h 95"/>
                <a:gd name="T30" fmla="*/ 2 w 382"/>
                <a:gd name="T31" fmla="*/ 85 h 95"/>
                <a:gd name="T32" fmla="*/ 0 w 382"/>
                <a:gd name="T33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2" h="95">
                  <a:moveTo>
                    <a:pt x="0" y="72"/>
                  </a:moveTo>
                  <a:lnTo>
                    <a:pt x="1" y="61"/>
                  </a:lnTo>
                  <a:lnTo>
                    <a:pt x="9" y="52"/>
                  </a:lnTo>
                  <a:lnTo>
                    <a:pt x="15" y="48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4"/>
                  </a:lnTo>
                  <a:lnTo>
                    <a:pt x="378" y="10"/>
                  </a:lnTo>
                  <a:lnTo>
                    <a:pt x="382" y="20"/>
                  </a:lnTo>
                  <a:lnTo>
                    <a:pt x="380" y="32"/>
                  </a:lnTo>
                  <a:lnTo>
                    <a:pt x="376" y="40"/>
                  </a:lnTo>
                  <a:lnTo>
                    <a:pt x="368" y="46"/>
                  </a:lnTo>
                  <a:lnTo>
                    <a:pt x="357" y="48"/>
                  </a:lnTo>
                  <a:lnTo>
                    <a:pt x="28" y="95"/>
                  </a:lnTo>
                  <a:lnTo>
                    <a:pt x="15" y="95"/>
                  </a:lnTo>
                  <a:lnTo>
                    <a:pt x="2" y="85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5" name="Oval 217"/>
            <p:cNvSpPr>
              <a:spLocks noChangeAspect="1" noChangeArrowheads="1"/>
            </p:cNvSpPr>
            <p:nvPr/>
          </p:nvSpPr>
          <p:spPr bwMode="auto">
            <a:xfrm>
              <a:off x="3202" y="1705"/>
              <a:ext cx="37" cy="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6" name="Freeform 218"/>
            <p:cNvSpPr>
              <a:spLocks noChangeAspect="1"/>
            </p:cNvSpPr>
            <p:nvPr/>
          </p:nvSpPr>
          <p:spPr bwMode="auto">
            <a:xfrm>
              <a:off x="3203" y="1743"/>
              <a:ext cx="299" cy="77"/>
            </a:xfrm>
            <a:custGeom>
              <a:avLst/>
              <a:gdLst>
                <a:gd name="T0" fmla="*/ 0 w 382"/>
                <a:gd name="T1" fmla="*/ 72 h 95"/>
                <a:gd name="T2" fmla="*/ 1 w 382"/>
                <a:gd name="T3" fmla="*/ 61 h 95"/>
                <a:gd name="T4" fmla="*/ 9 w 382"/>
                <a:gd name="T5" fmla="*/ 52 h 95"/>
                <a:gd name="T6" fmla="*/ 15 w 382"/>
                <a:gd name="T7" fmla="*/ 48 h 95"/>
                <a:gd name="T8" fmla="*/ 356 w 382"/>
                <a:gd name="T9" fmla="*/ 0 h 95"/>
                <a:gd name="T10" fmla="*/ 365 w 382"/>
                <a:gd name="T11" fmla="*/ 0 h 95"/>
                <a:gd name="T12" fmla="*/ 373 w 382"/>
                <a:gd name="T13" fmla="*/ 4 h 95"/>
                <a:gd name="T14" fmla="*/ 378 w 382"/>
                <a:gd name="T15" fmla="*/ 10 h 95"/>
                <a:gd name="T16" fmla="*/ 382 w 382"/>
                <a:gd name="T17" fmla="*/ 20 h 95"/>
                <a:gd name="T18" fmla="*/ 380 w 382"/>
                <a:gd name="T19" fmla="*/ 32 h 95"/>
                <a:gd name="T20" fmla="*/ 376 w 382"/>
                <a:gd name="T21" fmla="*/ 40 h 95"/>
                <a:gd name="T22" fmla="*/ 368 w 382"/>
                <a:gd name="T23" fmla="*/ 46 h 95"/>
                <a:gd name="T24" fmla="*/ 357 w 382"/>
                <a:gd name="T25" fmla="*/ 48 h 95"/>
                <a:gd name="T26" fmla="*/ 28 w 382"/>
                <a:gd name="T27" fmla="*/ 95 h 95"/>
                <a:gd name="T28" fmla="*/ 15 w 382"/>
                <a:gd name="T29" fmla="*/ 95 h 95"/>
                <a:gd name="T30" fmla="*/ 2 w 382"/>
                <a:gd name="T31" fmla="*/ 85 h 95"/>
                <a:gd name="T32" fmla="*/ 0 w 382"/>
                <a:gd name="T33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2" h="95">
                  <a:moveTo>
                    <a:pt x="0" y="72"/>
                  </a:moveTo>
                  <a:lnTo>
                    <a:pt x="1" y="61"/>
                  </a:lnTo>
                  <a:lnTo>
                    <a:pt x="9" y="52"/>
                  </a:lnTo>
                  <a:lnTo>
                    <a:pt x="15" y="48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4"/>
                  </a:lnTo>
                  <a:lnTo>
                    <a:pt x="378" y="10"/>
                  </a:lnTo>
                  <a:lnTo>
                    <a:pt x="382" y="20"/>
                  </a:lnTo>
                  <a:lnTo>
                    <a:pt x="380" y="32"/>
                  </a:lnTo>
                  <a:lnTo>
                    <a:pt x="376" y="40"/>
                  </a:lnTo>
                  <a:lnTo>
                    <a:pt x="368" y="46"/>
                  </a:lnTo>
                  <a:lnTo>
                    <a:pt x="357" y="48"/>
                  </a:lnTo>
                  <a:lnTo>
                    <a:pt x="28" y="95"/>
                  </a:lnTo>
                  <a:lnTo>
                    <a:pt x="15" y="95"/>
                  </a:lnTo>
                  <a:lnTo>
                    <a:pt x="2" y="85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7" name="Oval 219"/>
            <p:cNvSpPr>
              <a:spLocks noChangeAspect="1" noChangeArrowheads="1"/>
            </p:cNvSpPr>
            <p:nvPr/>
          </p:nvSpPr>
          <p:spPr bwMode="auto">
            <a:xfrm>
              <a:off x="3202" y="1781"/>
              <a:ext cx="37" cy="4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8" name="Freeform 220"/>
            <p:cNvSpPr>
              <a:spLocks noChangeAspect="1"/>
            </p:cNvSpPr>
            <p:nvPr/>
          </p:nvSpPr>
          <p:spPr bwMode="auto">
            <a:xfrm>
              <a:off x="3203" y="1821"/>
              <a:ext cx="299" cy="76"/>
            </a:xfrm>
            <a:custGeom>
              <a:avLst/>
              <a:gdLst>
                <a:gd name="T0" fmla="*/ 0 w 382"/>
                <a:gd name="T1" fmla="*/ 72 h 95"/>
                <a:gd name="T2" fmla="*/ 1 w 382"/>
                <a:gd name="T3" fmla="*/ 61 h 95"/>
                <a:gd name="T4" fmla="*/ 9 w 382"/>
                <a:gd name="T5" fmla="*/ 52 h 95"/>
                <a:gd name="T6" fmla="*/ 15 w 382"/>
                <a:gd name="T7" fmla="*/ 48 h 95"/>
                <a:gd name="T8" fmla="*/ 356 w 382"/>
                <a:gd name="T9" fmla="*/ 0 h 95"/>
                <a:gd name="T10" fmla="*/ 365 w 382"/>
                <a:gd name="T11" fmla="*/ 0 h 95"/>
                <a:gd name="T12" fmla="*/ 373 w 382"/>
                <a:gd name="T13" fmla="*/ 4 h 95"/>
                <a:gd name="T14" fmla="*/ 378 w 382"/>
                <a:gd name="T15" fmla="*/ 10 h 95"/>
                <a:gd name="T16" fmla="*/ 382 w 382"/>
                <a:gd name="T17" fmla="*/ 20 h 95"/>
                <a:gd name="T18" fmla="*/ 380 w 382"/>
                <a:gd name="T19" fmla="*/ 32 h 95"/>
                <a:gd name="T20" fmla="*/ 376 w 382"/>
                <a:gd name="T21" fmla="*/ 40 h 95"/>
                <a:gd name="T22" fmla="*/ 368 w 382"/>
                <a:gd name="T23" fmla="*/ 46 h 95"/>
                <a:gd name="T24" fmla="*/ 357 w 382"/>
                <a:gd name="T25" fmla="*/ 48 h 95"/>
                <a:gd name="T26" fmla="*/ 28 w 382"/>
                <a:gd name="T27" fmla="*/ 95 h 95"/>
                <a:gd name="T28" fmla="*/ 15 w 382"/>
                <a:gd name="T29" fmla="*/ 95 h 95"/>
                <a:gd name="T30" fmla="*/ 2 w 382"/>
                <a:gd name="T31" fmla="*/ 85 h 95"/>
                <a:gd name="T32" fmla="*/ 0 w 382"/>
                <a:gd name="T33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2" h="95">
                  <a:moveTo>
                    <a:pt x="0" y="72"/>
                  </a:moveTo>
                  <a:lnTo>
                    <a:pt x="1" y="61"/>
                  </a:lnTo>
                  <a:lnTo>
                    <a:pt x="9" y="52"/>
                  </a:lnTo>
                  <a:lnTo>
                    <a:pt x="15" y="48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4"/>
                  </a:lnTo>
                  <a:lnTo>
                    <a:pt x="378" y="10"/>
                  </a:lnTo>
                  <a:lnTo>
                    <a:pt x="382" y="20"/>
                  </a:lnTo>
                  <a:lnTo>
                    <a:pt x="380" y="32"/>
                  </a:lnTo>
                  <a:lnTo>
                    <a:pt x="376" y="40"/>
                  </a:lnTo>
                  <a:lnTo>
                    <a:pt x="368" y="46"/>
                  </a:lnTo>
                  <a:lnTo>
                    <a:pt x="357" y="48"/>
                  </a:lnTo>
                  <a:lnTo>
                    <a:pt x="28" y="95"/>
                  </a:lnTo>
                  <a:lnTo>
                    <a:pt x="15" y="95"/>
                  </a:lnTo>
                  <a:lnTo>
                    <a:pt x="2" y="85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49" name="Oval 221"/>
            <p:cNvSpPr>
              <a:spLocks noChangeAspect="1" noChangeArrowheads="1"/>
            </p:cNvSpPr>
            <p:nvPr/>
          </p:nvSpPr>
          <p:spPr bwMode="auto">
            <a:xfrm>
              <a:off x="3202" y="1860"/>
              <a:ext cx="37" cy="3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0" name="Freeform 222"/>
            <p:cNvSpPr>
              <a:spLocks noChangeAspect="1"/>
            </p:cNvSpPr>
            <p:nvPr/>
          </p:nvSpPr>
          <p:spPr bwMode="auto">
            <a:xfrm>
              <a:off x="3203" y="1897"/>
              <a:ext cx="299" cy="77"/>
            </a:xfrm>
            <a:custGeom>
              <a:avLst/>
              <a:gdLst>
                <a:gd name="T0" fmla="*/ 0 w 382"/>
                <a:gd name="T1" fmla="*/ 72 h 95"/>
                <a:gd name="T2" fmla="*/ 1 w 382"/>
                <a:gd name="T3" fmla="*/ 61 h 95"/>
                <a:gd name="T4" fmla="*/ 9 w 382"/>
                <a:gd name="T5" fmla="*/ 52 h 95"/>
                <a:gd name="T6" fmla="*/ 15 w 382"/>
                <a:gd name="T7" fmla="*/ 48 h 95"/>
                <a:gd name="T8" fmla="*/ 356 w 382"/>
                <a:gd name="T9" fmla="*/ 0 h 95"/>
                <a:gd name="T10" fmla="*/ 365 w 382"/>
                <a:gd name="T11" fmla="*/ 0 h 95"/>
                <a:gd name="T12" fmla="*/ 373 w 382"/>
                <a:gd name="T13" fmla="*/ 4 h 95"/>
                <a:gd name="T14" fmla="*/ 378 w 382"/>
                <a:gd name="T15" fmla="*/ 10 h 95"/>
                <a:gd name="T16" fmla="*/ 382 w 382"/>
                <a:gd name="T17" fmla="*/ 20 h 95"/>
                <a:gd name="T18" fmla="*/ 380 w 382"/>
                <a:gd name="T19" fmla="*/ 32 h 95"/>
                <a:gd name="T20" fmla="*/ 376 w 382"/>
                <a:gd name="T21" fmla="*/ 40 h 95"/>
                <a:gd name="T22" fmla="*/ 368 w 382"/>
                <a:gd name="T23" fmla="*/ 46 h 95"/>
                <a:gd name="T24" fmla="*/ 357 w 382"/>
                <a:gd name="T25" fmla="*/ 48 h 95"/>
                <a:gd name="T26" fmla="*/ 28 w 382"/>
                <a:gd name="T27" fmla="*/ 95 h 95"/>
                <a:gd name="T28" fmla="*/ 15 w 382"/>
                <a:gd name="T29" fmla="*/ 95 h 95"/>
                <a:gd name="T30" fmla="*/ 2 w 382"/>
                <a:gd name="T31" fmla="*/ 85 h 95"/>
                <a:gd name="T32" fmla="*/ 0 w 382"/>
                <a:gd name="T33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2" h="95">
                  <a:moveTo>
                    <a:pt x="0" y="72"/>
                  </a:moveTo>
                  <a:lnTo>
                    <a:pt x="1" y="61"/>
                  </a:lnTo>
                  <a:lnTo>
                    <a:pt x="9" y="52"/>
                  </a:lnTo>
                  <a:lnTo>
                    <a:pt x="15" y="48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4"/>
                  </a:lnTo>
                  <a:lnTo>
                    <a:pt x="378" y="10"/>
                  </a:lnTo>
                  <a:lnTo>
                    <a:pt x="382" y="20"/>
                  </a:lnTo>
                  <a:lnTo>
                    <a:pt x="380" y="32"/>
                  </a:lnTo>
                  <a:lnTo>
                    <a:pt x="376" y="40"/>
                  </a:lnTo>
                  <a:lnTo>
                    <a:pt x="368" y="46"/>
                  </a:lnTo>
                  <a:lnTo>
                    <a:pt x="357" y="48"/>
                  </a:lnTo>
                  <a:lnTo>
                    <a:pt x="28" y="95"/>
                  </a:lnTo>
                  <a:lnTo>
                    <a:pt x="15" y="95"/>
                  </a:lnTo>
                  <a:lnTo>
                    <a:pt x="2" y="85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1" name="Oval 223"/>
            <p:cNvSpPr>
              <a:spLocks noChangeAspect="1" noChangeArrowheads="1"/>
            </p:cNvSpPr>
            <p:nvPr/>
          </p:nvSpPr>
          <p:spPr bwMode="auto">
            <a:xfrm>
              <a:off x="3202" y="1936"/>
              <a:ext cx="37" cy="39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2" name="Freeform 224"/>
            <p:cNvSpPr>
              <a:spLocks noChangeAspect="1"/>
            </p:cNvSpPr>
            <p:nvPr/>
          </p:nvSpPr>
          <p:spPr bwMode="auto">
            <a:xfrm>
              <a:off x="3203" y="1975"/>
              <a:ext cx="299" cy="76"/>
            </a:xfrm>
            <a:custGeom>
              <a:avLst/>
              <a:gdLst>
                <a:gd name="T0" fmla="*/ 0 w 382"/>
                <a:gd name="T1" fmla="*/ 72 h 95"/>
                <a:gd name="T2" fmla="*/ 1 w 382"/>
                <a:gd name="T3" fmla="*/ 61 h 95"/>
                <a:gd name="T4" fmla="*/ 9 w 382"/>
                <a:gd name="T5" fmla="*/ 52 h 95"/>
                <a:gd name="T6" fmla="*/ 15 w 382"/>
                <a:gd name="T7" fmla="*/ 48 h 95"/>
                <a:gd name="T8" fmla="*/ 356 w 382"/>
                <a:gd name="T9" fmla="*/ 0 h 95"/>
                <a:gd name="T10" fmla="*/ 365 w 382"/>
                <a:gd name="T11" fmla="*/ 0 h 95"/>
                <a:gd name="T12" fmla="*/ 373 w 382"/>
                <a:gd name="T13" fmla="*/ 4 h 95"/>
                <a:gd name="T14" fmla="*/ 378 w 382"/>
                <a:gd name="T15" fmla="*/ 10 h 95"/>
                <a:gd name="T16" fmla="*/ 382 w 382"/>
                <a:gd name="T17" fmla="*/ 20 h 95"/>
                <a:gd name="T18" fmla="*/ 380 w 382"/>
                <a:gd name="T19" fmla="*/ 32 h 95"/>
                <a:gd name="T20" fmla="*/ 376 w 382"/>
                <a:gd name="T21" fmla="*/ 40 h 95"/>
                <a:gd name="T22" fmla="*/ 368 w 382"/>
                <a:gd name="T23" fmla="*/ 46 h 95"/>
                <a:gd name="T24" fmla="*/ 357 w 382"/>
                <a:gd name="T25" fmla="*/ 48 h 95"/>
                <a:gd name="T26" fmla="*/ 28 w 382"/>
                <a:gd name="T27" fmla="*/ 95 h 95"/>
                <a:gd name="T28" fmla="*/ 15 w 382"/>
                <a:gd name="T29" fmla="*/ 95 h 95"/>
                <a:gd name="T30" fmla="*/ 2 w 382"/>
                <a:gd name="T31" fmla="*/ 85 h 95"/>
                <a:gd name="T32" fmla="*/ 0 w 382"/>
                <a:gd name="T33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2" h="95">
                  <a:moveTo>
                    <a:pt x="0" y="72"/>
                  </a:moveTo>
                  <a:lnTo>
                    <a:pt x="1" y="61"/>
                  </a:lnTo>
                  <a:lnTo>
                    <a:pt x="9" y="52"/>
                  </a:lnTo>
                  <a:lnTo>
                    <a:pt x="15" y="48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4"/>
                  </a:lnTo>
                  <a:lnTo>
                    <a:pt x="378" y="10"/>
                  </a:lnTo>
                  <a:lnTo>
                    <a:pt x="382" y="20"/>
                  </a:lnTo>
                  <a:lnTo>
                    <a:pt x="380" y="32"/>
                  </a:lnTo>
                  <a:lnTo>
                    <a:pt x="376" y="40"/>
                  </a:lnTo>
                  <a:lnTo>
                    <a:pt x="368" y="46"/>
                  </a:lnTo>
                  <a:lnTo>
                    <a:pt x="357" y="48"/>
                  </a:lnTo>
                  <a:lnTo>
                    <a:pt x="28" y="95"/>
                  </a:lnTo>
                  <a:lnTo>
                    <a:pt x="15" y="95"/>
                  </a:lnTo>
                  <a:lnTo>
                    <a:pt x="2" y="85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3" name="Oval 225"/>
            <p:cNvSpPr>
              <a:spLocks noChangeAspect="1" noChangeArrowheads="1"/>
            </p:cNvSpPr>
            <p:nvPr/>
          </p:nvSpPr>
          <p:spPr bwMode="auto">
            <a:xfrm>
              <a:off x="3202" y="2014"/>
              <a:ext cx="37" cy="37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4" name="Freeform 226"/>
            <p:cNvSpPr>
              <a:spLocks noChangeAspect="1"/>
            </p:cNvSpPr>
            <p:nvPr/>
          </p:nvSpPr>
          <p:spPr bwMode="auto">
            <a:xfrm>
              <a:off x="3203" y="2051"/>
              <a:ext cx="299" cy="77"/>
            </a:xfrm>
            <a:custGeom>
              <a:avLst/>
              <a:gdLst>
                <a:gd name="T0" fmla="*/ 0 w 382"/>
                <a:gd name="T1" fmla="*/ 72 h 95"/>
                <a:gd name="T2" fmla="*/ 1 w 382"/>
                <a:gd name="T3" fmla="*/ 61 h 95"/>
                <a:gd name="T4" fmla="*/ 9 w 382"/>
                <a:gd name="T5" fmla="*/ 52 h 95"/>
                <a:gd name="T6" fmla="*/ 15 w 382"/>
                <a:gd name="T7" fmla="*/ 48 h 95"/>
                <a:gd name="T8" fmla="*/ 356 w 382"/>
                <a:gd name="T9" fmla="*/ 0 h 95"/>
                <a:gd name="T10" fmla="*/ 365 w 382"/>
                <a:gd name="T11" fmla="*/ 0 h 95"/>
                <a:gd name="T12" fmla="*/ 373 w 382"/>
                <a:gd name="T13" fmla="*/ 4 h 95"/>
                <a:gd name="T14" fmla="*/ 378 w 382"/>
                <a:gd name="T15" fmla="*/ 10 h 95"/>
                <a:gd name="T16" fmla="*/ 382 w 382"/>
                <a:gd name="T17" fmla="*/ 20 h 95"/>
                <a:gd name="T18" fmla="*/ 380 w 382"/>
                <a:gd name="T19" fmla="*/ 32 h 95"/>
                <a:gd name="T20" fmla="*/ 376 w 382"/>
                <a:gd name="T21" fmla="*/ 40 h 95"/>
                <a:gd name="T22" fmla="*/ 368 w 382"/>
                <a:gd name="T23" fmla="*/ 46 h 95"/>
                <a:gd name="T24" fmla="*/ 357 w 382"/>
                <a:gd name="T25" fmla="*/ 48 h 95"/>
                <a:gd name="T26" fmla="*/ 28 w 382"/>
                <a:gd name="T27" fmla="*/ 95 h 95"/>
                <a:gd name="T28" fmla="*/ 15 w 382"/>
                <a:gd name="T29" fmla="*/ 95 h 95"/>
                <a:gd name="T30" fmla="*/ 2 w 382"/>
                <a:gd name="T31" fmla="*/ 85 h 95"/>
                <a:gd name="T32" fmla="*/ 0 w 382"/>
                <a:gd name="T33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2" h="95">
                  <a:moveTo>
                    <a:pt x="0" y="72"/>
                  </a:moveTo>
                  <a:lnTo>
                    <a:pt x="1" y="61"/>
                  </a:lnTo>
                  <a:lnTo>
                    <a:pt x="9" y="52"/>
                  </a:lnTo>
                  <a:lnTo>
                    <a:pt x="15" y="48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4"/>
                  </a:lnTo>
                  <a:lnTo>
                    <a:pt x="378" y="10"/>
                  </a:lnTo>
                  <a:lnTo>
                    <a:pt x="382" y="20"/>
                  </a:lnTo>
                  <a:lnTo>
                    <a:pt x="380" y="32"/>
                  </a:lnTo>
                  <a:lnTo>
                    <a:pt x="376" y="40"/>
                  </a:lnTo>
                  <a:lnTo>
                    <a:pt x="368" y="46"/>
                  </a:lnTo>
                  <a:lnTo>
                    <a:pt x="357" y="48"/>
                  </a:lnTo>
                  <a:lnTo>
                    <a:pt x="28" y="95"/>
                  </a:lnTo>
                  <a:lnTo>
                    <a:pt x="15" y="95"/>
                  </a:lnTo>
                  <a:lnTo>
                    <a:pt x="2" y="85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5" name="Oval 227"/>
            <p:cNvSpPr>
              <a:spLocks noChangeAspect="1" noChangeArrowheads="1"/>
            </p:cNvSpPr>
            <p:nvPr/>
          </p:nvSpPr>
          <p:spPr bwMode="auto">
            <a:xfrm>
              <a:off x="3202" y="2091"/>
              <a:ext cx="37" cy="39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6" name="Line 228"/>
            <p:cNvSpPr>
              <a:spLocks noChangeAspect="1" noChangeShapeType="1"/>
            </p:cNvSpPr>
            <p:nvPr/>
          </p:nvSpPr>
          <p:spPr bwMode="auto">
            <a:xfrm>
              <a:off x="3465" y="1860"/>
              <a:ext cx="1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7" name="Freeform 229"/>
            <p:cNvSpPr>
              <a:spLocks noChangeAspect="1"/>
            </p:cNvSpPr>
            <p:nvPr/>
          </p:nvSpPr>
          <p:spPr bwMode="auto">
            <a:xfrm>
              <a:off x="3203" y="2130"/>
              <a:ext cx="299" cy="75"/>
            </a:xfrm>
            <a:custGeom>
              <a:avLst/>
              <a:gdLst>
                <a:gd name="T0" fmla="*/ 0 w 382"/>
                <a:gd name="T1" fmla="*/ 72 h 95"/>
                <a:gd name="T2" fmla="*/ 1 w 382"/>
                <a:gd name="T3" fmla="*/ 61 h 95"/>
                <a:gd name="T4" fmla="*/ 9 w 382"/>
                <a:gd name="T5" fmla="*/ 52 h 95"/>
                <a:gd name="T6" fmla="*/ 15 w 382"/>
                <a:gd name="T7" fmla="*/ 48 h 95"/>
                <a:gd name="T8" fmla="*/ 356 w 382"/>
                <a:gd name="T9" fmla="*/ 0 h 95"/>
                <a:gd name="T10" fmla="*/ 365 w 382"/>
                <a:gd name="T11" fmla="*/ 0 h 95"/>
                <a:gd name="T12" fmla="*/ 373 w 382"/>
                <a:gd name="T13" fmla="*/ 4 h 95"/>
                <a:gd name="T14" fmla="*/ 378 w 382"/>
                <a:gd name="T15" fmla="*/ 10 h 95"/>
                <a:gd name="T16" fmla="*/ 382 w 382"/>
                <a:gd name="T17" fmla="*/ 20 h 95"/>
                <a:gd name="T18" fmla="*/ 380 w 382"/>
                <a:gd name="T19" fmla="*/ 32 h 95"/>
                <a:gd name="T20" fmla="*/ 376 w 382"/>
                <a:gd name="T21" fmla="*/ 40 h 95"/>
                <a:gd name="T22" fmla="*/ 368 w 382"/>
                <a:gd name="T23" fmla="*/ 46 h 95"/>
                <a:gd name="T24" fmla="*/ 357 w 382"/>
                <a:gd name="T25" fmla="*/ 48 h 95"/>
                <a:gd name="T26" fmla="*/ 28 w 382"/>
                <a:gd name="T27" fmla="*/ 95 h 95"/>
                <a:gd name="T28" fmla="*/ 15 w 382"/>
                <a:gd name="T29" fmla="*/ 95 h 95"/>
                <a:gd name="T30" fmla="*/ 2 w 382"/>
                <a:gd name="T31" fmla="*/ 85 h 95"/>
                <a:gd name="T32" fmla="*/ 0 w 382"/>
                <a:gd name="T33" fmla="*/ 7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2" h="95">
                  <a:moveTo>
                    <a:pt x="0" y="72"/>
                  </a:moveTo>
                  <a:lnTo>
                    <a:pt x="1" y="61"/>
                  </a:lnTo>
                  <a:lnTo>
                    <a:pt x="9" y="52"/>
                  </a:lnTo>
                  <a:lnTo>
                    <a:pt x="15" y="48"/>
                  </a:lnTo>
                  <a:lnTo>
                    <a:pt x="356" y="0"/>
                  </a:lnTo>
                  <a:lnTo>
                    <a:pt x="365" y="0"/>
                  </a:lnTo>
                  <a:lnTo>
                    <a:pt x="373" y="4"/>
                  </a:lnTo>
                  <a:lnTo>
                    <a:pt x="378" y="10"/>
                  </a:lnTo>
                  <a:lnTo>
                    <a:pt x="382" y="20"/>
                  </a:lnTo>
                  <a:lnTo>
                    <a:pt x="380" y="32"/>
                  </a:lnTo>
                  <a:lnTo>
                    <a:pt x="376" y="40"/>
                  </a:lnTo>
                  <a:lnTo>
                    <a:pt x="368" y="46"/>
                  </a:lnTo>
                  <a:lnTo>
                    <a:pt x="357" y="48"/>
                  </a:lnTo>
                  <a:lnTo>
                    <a:pt x="28" y="95"/>
                  </a:lnTo>
                  <a:lnTo>
                    <a:pt x="15" y="95"/>
                  </a:lnTo>
                  <a:lnTo>
                    <a:pt x="2" y="85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8" name="Oval 230"/>
            <p:cNvSpPr>
              <a:spLocks noChangeAspect="1" noChangeArrowheads="1"/>
            </p:cNvSpPr>
            <p:nvPr/>
          </p:nvSpPr>
          <p:spPr bwMode="auto">
            <a:xfrm>
              <a:off x="3202" y="2168"/>
              <a:ext cx="37" cy="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59" name="Line 231"/>
            <p:cNvSpPr>
              <a:spLocks noChangeAspect="1" noChangeShapeType="1"/>
            </p:cNvSpPr>
            <p:nvPr/>
          </p:nvSpPr>
          <p:spPr bwMode="auto">
            <a:xfrm flipV="1">
              <a:off x="3691" y="2528"/>
              <a:ext cx="92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60" name="Line 232"/>
            <p:cNvSpPr>
              <a:spLocks noChangeAspect="1" noChangeShapeType="1"/>
            </p:cNvSpPr>
            <p:nvPr/>
          </p:nvSpPr>
          <p:spPr bwMode="auto">
            <a:xfrm>
              <a:off x="3691" y="2553"/>
              <a:ext cx="92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61" name="Line 233"/>
            <p:cNvSpPr>
              <a:spLocks noChangeAspect="1" noChangeShapeType="1"/>
            </p:cNvSpPr>
            <p:nvPr/>
          </p:nvSpPr>
          <p:spPr bwMode="auto">
            <a:xfrm flipH="1" flipV="1">
              <a:off x="3691" y="2553"/>
              <a:ext cx="26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62" name="Line 234"/>
            <p:cNvSpPr>
              <a:spLocks noChangeAspect="1" noChangeShapeType="1"/>
            </p:cNvSpPr>
            <p:nvPr/>
          </p:nvSpPr>
          <p:spPr bwMode="auto">
            <a:xfrm flipH="1">
              <a:off x="4582" y="2553"/>
              <a:ext cx="9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63" name="Line 235"/>
            <p:cNvSpPr>
              <a:spLocks noChangeAspect="1" noChangeShapeType="1"/>
            </p:cNvSpPr>
            <p:nvPr/>
          </p:nvSpPr>
          <p:spPr bwMode="auto">
            <a:xfrm flipH="1" flipV="1">
              <a:off x="4580" y="2529"/>
              <a:ext cx="92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64" name="Line 236"/>
            <p:cNvSpPr>
              <a:spLocks noChangeAspect="1" noChangeShapeType="1"/>
            </p:cNvSpPr>
            <p:nvPr/>
          </p:nvSpPr>
          <p:spPr bwMode="auto">
            <a:xfrm>
              <a:off x="4295" y="2553"/>
              <a:ext cx="37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65" name="Rectangle 237"/>
            <p:cNvSpPr>
              <a:spLocks noChangeAspect="1" noChangeArrowheads="1"/>
            </p:cNvSpPr>
            <p:nvPr/>
          </p:nvSpPr>
          <p:spPr bwMode="auto">
            <a:xfrm>
              <a:off x="3958" y="2491"/>
              <a:ext cx="385" cy="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TW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Polarizer</a:t>
              </a:r>
              <a:endParaRPr lang="en-US" altLang="zh-TW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166" name="Line 238"/>
            <p:cNvSpPr>
              <a:spLocks noChangeAspect="1" noChangeShapeType="1"/>
            </p:cNvSpPr>
            <p:nvPr/>
          </p:nvSpPr>
          <p:spPr bwMode="auto">
            <a:xfrm flipV="1">
              <a:off x="3691" y="1294"/>
              <a:ext cx="9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67" name="Line 239"/>
            <p:cNvSpPr>
              <a:spLocks noChangeAspect="1" noChangeShapeType="1"/>
            </p:cNvSpPr>
            <p:nvPr/>
          </p:nvSpPr>
          <p:spPr bwMode="auto">
            <a:xfrm>
              <a:off x="3691" y="1319"/>
              <a:ext cx="92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68" name="Line 240"/>
            <p:cNvSpPr>
              <a:spLocks noChangeAspect="1" noChangeShapeType="1"/>
            </p:cNvSpPr>
            <p:nvPr/>
          </p:nvSpPr>
          <p:spPr bwMode="auto">
            <a:xfrm flipH="1" flipV="1">
              <a:off x="3691" y="1319"/>
              <a:ext cx="30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69" name="Line 241"/>
            <p:cNvSpPr>
              <a:spLocks noChangeAspect="1" noChangeShapeType="1"/>
            </p:cNvSpPr>
            <p:nvPr/>
          </p:nvSpPr>
          <p:spPr bwMode="auto">
            <a:xfrm flipH="1">
              <a:off x="4582" y="1319"/>
              <a:ext cx="9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70" name="Line 242"/>
            <p:cNvSpPr>
              <a:spLocks noChangeAspect="1" noChangeShapeType="1"/>
            </p:cNvSpPr>
            <p:nvPr/>
          </p:nvSpPr>
          <p:spPr bwMode="auto">
            <a:xfrm flipH="1" flipV="1">
              <a:off x="4580" y="1297"/>
              <a:ext cx="92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71" name="Line 243"/>
            <p:cNvSpPr>
              <a:spLocks noChangeAspect="1" noChangeShapeType="1"/>
            </p:cNvSpPr>
            <p:nvPr/>
          </p:nvSpPr>
          <p:spPr bwMode="auto">
            <a:xfrm flipV="1">
              <a:off x="4333" y="1319"/>
              <a:ext cx="33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72" name="Rectangle 244"/>
            <p:cNvSpPr>
              <a:spLocks noChangeAspect="1" noChangeArrowheads="1"/>
            </p:cNvSpPr>
            <p:nvPr/>
          </p:nvSpPr>
          <p:spPr bwMode="auto">
            <a:xfrm>
              <a:off x="3958" y="1246"/>
              <a:ext cx="407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en-US" altLang="zh-TW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Polarizer</a:t>
              </a:r>
              <a:endParaRPr lang="en-US" altLang="zh-TW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173" name="Rectangle 245"/>
            <p:cNvSpPr>
              <a:spLocks noChangeAspect="1" noChangeArrowheads="1"/>
            </p:cNvSpPr>
            <p:nvPr/>
          </p:nvSpPr>
          <p:spPr bwMode="auto">
            <a:xfrm>
              <a:off x="3982" y="1874"/>
              <a:ext cx="390" cy="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液晶分子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174" name="Rectangle 246"/>
            <p:cNvSpPr>
              <a:spLocks noChangeAspect="1" noChangeArrowheads="1"/>
            </p:cNvSpPr>
            <p:nvPr/>
          </p:nvSpPr>
          <p:spPr bwMode="auto">
            <a:xfrm>
              <a:off x="3989" y="2151"/>
              <a:ext cx="420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TW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Electrode</a:t>
              </a:r>
              <a:endParaRPr lang="en-US" altLang="zh-TW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175" name="Rectangle 247"/>
            <p:cNvSpPr>
              <a:spLocks noChangeAspect="1" noChangeArrowheads="1"/>
            </p:cNvSpPr>
            <p:nvPr/>
          </p:nvSpPr>
          <p:spPr bwMode="auto">
            <a:xfrm>
              <a:off x="4066" y="1643"/>
              <a:ext cx="253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TW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Glass</a:t>
              </a:r>
              <a:endParaRPr lang="en-US" altLang="zh-TW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176" name="Line 248"/>
            <p:cNvSpPr>
              <a:spLocks noChangeAspect="1" noChangeShapeType="1"/>
            </p:cNvSpPr>
            <p:nvPr/>
          </p:nvSpPr>
          <p:spPr bwMode="auto">
            <a:xfrm flipH="1">
              <a:off x="4582" y="1705"/>
              <a:ext cx="9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77" name="Line 249"/>
            <p:cNvSpPr>
              <a:spLocks noChangeAspect="1" noChangeShapeType="1"/>
            </p:cNvSpPr>
            <p:nvPr/>
          </p:nvSpPr>
          <p:spPr bwMode="auto">
            <a:xfrm flipH="1" flipV="1">
              <a:off x="4580" y="1681"/>
              <a:ext cx="92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78" name="Line 250"/>
            <p:cNvSpPr>
              <a:spLocks noChangeAspect="1" noChangeShapeType="1"/>
            </p:cNvSpPr>
            <p:nvPr/>
          </p:nvSpPr>
          <p:spPr bwMode="auto">
            <a:xfrm>
              <a:off x="4371" y="1705"/>
              <a:ext cx="3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79" name="Line 251"/>
            <p:cNvSpPr>
              <a:spLocks noChangeAspect="1" noChangeShapeType="1"/>
            </p:cNvSpPr>
            <p:nvPr/>
          </p:nvSpPr>
          <p:spPr bwMode="auto">
            <a:xfrm flipV="1">
              <a:off x="3768" y="1679"/>
              <a:ext cx="90" cy="2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0" name="Line 252"/>
            <p:cNvSpPr>
              <a:spLocks noChangeAspect="1" noChangeShapeType="1"/>
            </p:cNvSpPr>
            <p:nvPr/>
          </p:nvSpPr>
          <p:spPr bwMode="auto">
            <a:xfrm>
              <a:off x="3768" y="1705"/>
              <a:ext cx="90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1" name="Line 253"/>
            <p:cNvSpPr>
              <a:spLocks noChangeAspect="1" noChangeShapeType="1"/>
            </p:cNvSpPr>
            <p:nvPr/>
          </p:nvSpPr>
          <p:spPr bwMode="auto">
            <a:xfrm flipH="1" flipV="1">
              <a:off x="3768" y="1705"/>
              <a:ext cx="22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2" name="Line 254"/>
            <p:cNvSpPr>
              <a:spLocks noChangeAspect="1" noChangeShapeType="1"/>
            </p:cNvSpPr>
            <p:nvPr/>
          </p:nvSpPr>
          <p:spPr bwMode="auto">
            <a:xfrm flipV="1">
              <a:off x="3503" y="1911"/>
              <a:ext cx="9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3" name="Line 255"/>
            <p:cNvSpPr>
              <a:spLocks noChangeAspect="1" noChangeShapeType="1"/>
            </p:cNvSpPr>
            <p:nvPr/>
          </p:nvSpPr>
          <p:spPr bwMode="auto">
            <a:xfrm>
              <a:off x="3503" y="1936"/>
              <a:ext cx="9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4" name="Line 256"/>
            <p:cNvSpPr>
              <a:spLocks noChangeAspect="1" noChangeShapeType="1"/>
            </p:cNvSpPr>
            <p:nvPr/>
          </p:nvSpPr>
          <p:spPr bwMode="auto">
            <a:xfrm flipH="1" flipV="1">
              <a:off x="3503" y="1936"/>
              <a:ext cx="49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5" name="Line 257"/>
            <p:cNvSpPr>
              <a:spLocks noChangeAspect="1" noChangeShapeType="1"/>
            </p:cNvSpPr>
            <p:nvPr/>
          </p:nvSpPr>
          <p:spPr bwMode="auto">
            <a:xfrm flipH="1">
              <a:off x="4770" y="1936"/>
              <a:ext cx="9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6" name="Line 258"/>
            <p:cNvSpPr>
              <a:spLocks noChangeAspect="1" noChangeShapeType="1"/>
            </p:cNvSpPr>
            <p:nvPr/>
          </p:nvSpPr>
          <p:spPr bwMode="auto">
            <a:xfrm flipH="1" flipV="1">
              <a:off x="4768" y="1913"/>
              <a:ext cx="93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7" name="Line 259"/>
            <p:cNvSpPr>
              <a:spLocks noChangeAspect="1" noChangeShapeType="1"/>
            </p:cNvSpPr>
            <p:nvPr/>
          </p:nvSpPr>
          <p:spPr bwMode="auto">
            <a:xfrm>
              <a:off x="4333" y="1933"/>
              <a:ext cx="528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8" name="Line 260"/>
            <p:cNvSpPr>
              <a:spLocks noChangeAspect="1" noChangeShapeType="1"/>
            </p:cNvSpPr>
            <p:nvPr/>
          </p:nvSpPr>
          <p:spPr bwMode="auto">
            <a:xfrm flipH="1">
              <a:off x="4544" y="2206"/>
              <a:ext cx="9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89" name="Line 261"/>
            <p:cNvSpPr>
              <a:spLocks noChangeAspect="1" noChangeShapeType="1"/>
            </p:cNvSpPr>
            <p:nvPr/>
          </p:nvSpPr>
          <p:spPr bwMode="auto">
            <a:xfrm flipH="1" flipV="1">
              <a:off x="4543" y="2182"/>
              <a:ext cx="9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0" name="Line 262"/>
            <p:cNvSpPr>
              <a:spLocks noChangeAspect="1" noChangeShapeType="1"/>
            </p:cNvSpPr>
            <p:nvPr/>
          </p:nvSpPr>
          <p:spPr bwMode="auto">
            <a:xfrm>
              <a:off x="4371" y="2206"/>
              <a:ext cx="26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1" name="Line 263"/>
            <p:cNvSpPr>
              <a:spLocks noChangeAspect="1" noChangeShapeType="1"/>
            </p:cNvSpPr>
            <p:nvPr/>
          </p:nvSpPr>
          <p:spPr bwMode="auto">
            <a:xfrm flipV="1">
              <a:off x="3540" y="2180"/>
              <a:ext cx="91" cy="2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2" name="Line 264"/>
            <p:cNvSpPr>
              <a:spLocks noChangeAspect="1" noChangeShapeType="1"/>
            </p:cNvSpPr>
            <p:nvPr/>
          </p:nvSpPr>
          <p:spPr bwMode="auto">
            <a:xfrm>
              <a:off x="3540" y="2206"/>
              <a:ext cx="9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3" name="Line 265"/>
            <p:cNvSpPr>
              <a:spLocks noChangeAspect="1" noChangeShapeType="1"/>
            </p:cNvSpPr>
            <p:nvPr/>
          </p:nvSpPr>
          <p:spPr bwMode="auto">
            <a:xfrm flipH="1" flipV="1">
              <a:off x="3540" y="2206"/>
              <a:ext cx="4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4" name="Line 266"/>
            <p:cNvSpPr>
              <a:spLocks noChangeAspect="1" noChangeShapeType="1"/>
            </p:cNvSpPr>
            <p:nvPr/>
          </p:nvSpPr>
          <p:spPr bwMode="auto">
            <a:xfrm flipV="1">
              <a:off x="3202" y="1274"/>
              <a:ext cx="93" cy="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5" name="Line 267"/>
            <p:cNvSpPr>
              <a:spLocks noChangeAspect="1" noChangeShapeType="1"/>
            </p:cNvSpPr>
            <p:nvPr/>
          </p:nvSpPr>
          <p:spPr bwMode="auto">
            <a:xfrm>
              <a:off x="3202" y="1280"/>
              <a:ext cx="84" cy="4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6" name="Line 268"/>
            <p:cNvSpPr>
              <a:spLocks noChangeAspect="1" noChangeShapeType="1"/>
            </p:cNvSpPr>
            <p:nvPr/>
          </p:nvSpPr>
          <p:spPr bwMode="auto">
            <a:xfrm flipH="1">
              <a:off x="3484" y="1358"/>
              <a:ext cx="95" cy="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7" name="Line 269"/>
            <p:cNvSpPr>
              <a:spLocks noChangeAspect="1" noChangeShapeType="1"/>
            </p:cNvSpPr>
            <p:nvPr/>
          </p:nvSpPr>
          <p:spPr bwMode="auto">
            <a:xfrm flipH="1" flipV="1">
              <a:off x="3493" y="1316"/>
              <a:ext cx="86" cy="4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8" name="Line 270"/>
            <p:cNvSpPr>
              <a:spLocks noChangeAspect="1" noChangeShapeType="1"/>
            </p:cNvSpPr>
            <p:nvPr/>
          </p:nvSpPr>
          <p:spPr bwMode="auto">
            <a:xfrm>
              <a:off x="3202" y="1280"/>
              <a:ext cx="377" cy="7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199" name="Line 271"/>
            <p:cNvSpPr>
              <a:spLocks noChangeAspect="1" noChangeShapeType="1"/>
            </p:cNvSpPr>
            <p:nvPr/>
          </p:nvSpPr>
          <p:spPr bwMode="auto">
            <a:xfrm flipV="1">
              <a:off x="4786" y="1274"/>
              <a:ext cx="93" cy="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0" name="Line 272"/>
            <p:cNvSpPr>
              <a:spLocks noChangeAspect="1" noChangeShapeType="1"/>
            </p:cNvSpPr>
            <p:nvPr/>
          </p:nvSpPr>
          <p:spPr bwMode="auto">
            <a:xfrm>
              <a:off x="4786" y="1280"/>
              <a:ext cx="85" cy="4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1" name="Line 273"/>
            <p:cNvSpPr>
              <a:spLocks noChangeAspect="1" noChangeShapeType="1"/>
            </p:cNvSpPr>
            <p:nvPr/>
          </p:nvSpPr>
          <p:spPr bwMode="auto">
            <a:xfrm flipH="1">
              <a:off x="5068" y="1358"/>
              <a:ext cx="95" cy="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2" name="Line 274"/>
            <p:cNvSpPr>
              <a:spLocks noChangeAspect="1" noChangeShapeType="1"/>
            </p:cNvSpPr>
            <p:nvPr/>
          </p:nvSpPr>
          <p:spPr bwMode="auto">
            <a:xfrm flipH="1" flipV="1">
              <a:off x="5077" y="1316"/>
              <a:ext cx="86" cy="4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3" name="Line 275"/>
            <p:cNvSpPr>
              <a:spLocks noChangeAspect="1" noChangeShapeType="1"/>
            </p:cNvSpPr>
            <p:nvPr/>
          </p:nvSpPr>
          <p:spPr bwMode="auto">
            <a:xfrm>
              <a:off x="4786" y="1280"/>
              <a:ext cx="377" cy="7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4" name="Line 276"/>
            <p:cNvSpPr>
              <a:spLocks noChangeAspect="1" noChangeShapeType="1"/>
            </p:cNvSpPr>
            <p:nvPr/>
          </p:nvSpPr>
          <p:spPr bwMode="auto">
            <a:xfrm flipV="1">
              <a:off x="3126" y="2553"/>
              <a:ext cx="87" cy="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5" name="Line 277"/>
            <p:cNvSpPr>
              <a:spLocks noChangeAspect="1" noChangeShapeType="1"/>
            </p:cNvSpPr>
            <p:nvPr/>
          </p:nvSpPr>
          <p:spPr bwMode="auto">
            <a:xfrm>
              <a:off x="3126" y="2591"/>
              <a:ext cx="9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6" name="Line 278"/>
            <p:cNvSpPr>
              <a:spLocks noChangeAspect="1" noChangeShapeType="1"/>
            </p:cNvSpPr>
            <p:nvPr/>
          </p:nvSpPr>
          <p:spPr bwMode="auto">
            <a:xfrm flipH="1">
              <a:off x="3567" y="2514"/>
              <a:ext cx="87" cy="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7" name="Line 279"/>
            <p:cNvSpPr>
              <a:spLocks noChangeAspect="1" noChangeShapeType="1"/>
            </p:cNvSpPr>
            <p:nvPr/>
          </p:nvSpPr>
          <p:spPr bwMode="auto">
            <a:xfrm flipH="1" flipV="1">
              <a:off x="3560" y="2505"/>
              <a:ext cx="94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8" name="Line 280"/>
            <p:cNvSpPr>
              <a:spLocks noChangeAspect="1" noChangeShapeType="1"/>
            </p:cNvSpPr>
            <p:nvPr/>
          </p:nvSpPr>
          <p:spPr bwMode="auto">
            <a:xfrm flipV="1">
              <a:off x="3126" y="2514"/>
              <a:ext cx="528" cy="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09" name="Line 281"/>
            <p:cNvSpPr>
              <a:spLocks noChangeAspect="1" noChangeShapeType="1"/>
            </p:cNvSpPr>
            <p:nvPr/>
          </p:nvSpPr>
          <p:spPr bwMode="auto">
            <a:xfrm flipV="1">
              <a:off x="4710" y="2553"/>
              <a:ext cx="86" cy="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10" name="Line 282"/>
            <p:cNvSpPr>
              <a:spLocks noChangeAspect="1" noChangeShapeType="1"/>
            </p:cNvSpPr>
            <p:nvPr/>
          </p:nvSpPr>
          <p:spPr bwMode="auto">
            <a:xfrm>
              <a:off x="4710" y="2591"/>
              <a:ext cx="93" cy="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11" name="Line 283"/>
            <p:cNvSpPr>
              <a:spLocks noChangeAspect="1" noChangeShapeType="1"/>
            </p:cNvSpPr>
            <p:nvPr/>
          </p:nvSpPr>
          <p:spPr bwMode="auto">
            <a:xfrm flipH="1">
              <a:off x="5151" y="2514"/>
              <a:ext cx="87" cy="3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12" name="Line 284"/>
            <p:cNvSpPr>
              <a:spLocks noChangeAspect="1" noChangeShapeType="1"/>
            </p:cNvSpPr>
            <p:nvPr/>
          </p:nvSpPr>
          <p:spPr bwMode="auto">
            <a:xfrm flipH="1" flipV="1">
              <a:off x="5143" y="2505"/>
              <a:ext cx="95" cy="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13" name="Line 285"/>
            <p:cNvSpPr>
              <a:spLocks noChangeAspect="1" noChangeShapeType="1"/>
            </p:cNvSpPr>
            <p:nvPr/>
          </p:nvSpPr>
          <p:spPr bwMode="auto">
            <a:xfrm flipV="1">
              <a:off x="4710" y="2514"/>
              <a:ext cx="528" cy="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14" name="Rectangle 286"/>
            <p:cNvSpPr>
              <a:spLocks noChangeAspect="1" noChangeArrowheads="1"/>
            </p:cNvSpPr>
            <p:nvPr/>
          </p:nvSpPr>
          <p:spPr bwMode="auto">
            <a:xfrm>
              <a:off x="4000" y="2684"/>
              <a:ext cx="310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入射光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15" name="Line 287"/>
            <p:cNvSpPr>
              <a:spLocks noChangeAspect="1" noChangeShapeType="1"/>
            </p:cNvSpPr>
            <p:nvPr/>
          </p:nvSpPr>
          <p:spPr bwMode="auto">
            <a:xfrm flipV="1">
              <a:off x="3503" y="2720"/>
              <a:ext cx="90" cy="2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16" name="Line 288"/>
            <p:cNvSpPr>
              <a:spLocks noChangeAspect="1" noChangeShapeType="1"/>
            </p:cNvSpPr>
            <p:nvPr/>
          </p:nvSpPr>
          <p:spPr bwMode="auto">
            <a:xfrm>
              <a:off x="3503" y="2747"/>
              <a:ext cx="9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17" name="Line 289"/>
            <p:cNvSpPr>
              <a:spLocks noChangeAspect="1" noChangeShapeType="1"/>
            </p:cNvSpPr>
            <p:nvPr/>
          </p:nvSpPr>
          <p:spPr bwMode="auto">
            <a:xfrm flipH="1">
              <a:off x="3503" y="2747"/>
              <a:ext cx="45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18" name="Line 290"/>
            <p:cNvSpPr>
              <a:spLocks noChangeAspect="1" noChangeShapeType="1"/>
            </p:cNvSpPr>
            <p:nvPr/>
          </p:nvSpPr>
          <p:spPr bwMode="auto">
            <a:xfrm flipH="1">
              <a:off x="4770" y="2746"/>
              <a:ext cx="9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19" name="Line 291"/>
            <p:cNvSpPr>
              <a:spLocks noChangeAspect="1" noChangeShapeType="1"/>
            </p:cNvSpPr>
            <p:nvPr/>
          </p:nvSpPr>
          <p:spPr bwMode="auto">
            <a:xfrm flipH="1" flipV="1">
              <a:off x="4768" y="2722"/>
              <a:ext cx="93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0" name="Line 292"/>
            <p:cNvSpPr>
              <a:spLocks noChangeAspect="1" noChangeShapeType="1"/>
            </p:cNvSpPr>
            <p:nvPr/>
          </p:nvSpPr>
          <p:spPr bwMode="auto">
            <a:xfrm>
              <a:off x="4295" y="2746"/>
              <a:ext cx="56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1" name="Arc 293"/>
            <p:cNvSpPr>
              <a:spLocks noChangeAspect="1"/>
            </p:cNvSpPr>
            <p:nvPr/>
          </p:nvSpPr>
          <p:spPr bwMode="auto">
            <a:xfrm>
              <a:off x="5029" y="1936"/>
              <a:ext cx="172" cy="21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176 w 43200"/>
                <a:gd name="T1" fmla="*/ 24350 h 24350"/>
                <a:gd name="T2" fmla="*/ 43200 w 43200"/>
                <a:gd name="T3" fmla="*/ 21600 h 24350"/>
                <a:gd name="T4" fmla="*/ 21600 w 43200"/>
                <a:gd name="T5" fmla="*/ 21600 h 24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4350" fill="none" extrusionOk="0">
                  <a:moveTo>
                    <a:pt x="175" y="24350"/>
                  </a:moveTo>
                  <a:cubicBezTo>
                    <a:pt x="58" y="23438"/>
                    <a:pt x="0" y="225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4350" stroke="0" extrusionOk="0">
                  <a:moveTo>
                    <a:pt x="175" y="24350"/>
                  </a:moveTo>
                  <a:cubicBezTo>
                    <a:pt x="58" y="23438"/>
                    <a:pt x="0" y="225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rgbClr val="00CC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2" name="Arc 294"/>
            <p:cNvSpPr>
              <a:spLocks noChangeAspect="1"/>
            </p:cNvSpPr>
            <p:nvPr/>
          </p:nvSpPr>
          <p:spPr bwMode="auto">
            <a:xfrm>
              <a:off x="4765" y="1952"/>
              <a:ext cx="163" cy="193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196"/>
                <a:gd name="T1" fmla="*/ 21600 h 21600"/>
                <a:gd name="T2" fmla="*/ 43196 w 43196"/>
                <a:gd name="T3" fmla="*/ 21161 h 21600"/>
                <a:gd name="T4" fmla="*/ 21600 w 4319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196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358" y="0"/>
                    <a:pt x="42956" y="9405"/>
                    <a:pt x="43195" y="21161"/>
                  </a:cubicBezTo>
                </a:path>
                <a:path w="43196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358" y="0"/>
                    <a:pt x="42956" y="9405"/>
                    <a:pt x="43195" y="2116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rgbClr val="00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3" name="Freeform 295"/>
            <p:cNvSpPr>
              <a:spLocks noChangeAspect="1"/>
            </p:cNvSpPr>
            <p:nvPr/>
          </p:nvSpPr>
          <p:spPr bwMode="auto">
            <a:xfrm>
              <a:off x="4899" y="1897"/>
              <a:ext cx="75" cy="77"/>
            </a:xfrm>
            <a:custGeom>
              <a:avLst/>
              <a:gdLst>
                <a:gd name="T0" fmla="*/ 5 w 95"/>
                <a:gd name="T1" fmla="*/ 54 h 95"/>
                <a:gd name="T2" fmla="*/ 56 w 95"/>
                <a:gd name="T3" fmla="*/ 3 h 95"/>
                <a:gd name="T4" fmla="*/ 62 w 95"/>
                <a:gd name="T5" fmla="*/ 1 h 95"/>
                <a:gd name="T6" fmla="*/ 66 w 95"/>
                <a:gd name="T7" fmla="*/ 0 h 95"/>
                <a:gd name="T8" fmla="*/ 72 w 95"/>
                <a:gd name="T9" fmla="*/ 0 h 95"/>
                <a:gd name="T10" fmla="*/ 77 w 95"/>
                <a:gd name="T11" fmla="*/ 0 h 95"/>
                <a:gd name="T12" fmla="*/ 84 w 95"/>
                <a:gd name="T13" fmla="*/ 2 h 95"/>
                <a:gd name="T14" fmla="*/ 89 w 95"/>
                <a:gd name="T15" fmla="*/ 7 h 95"/>
                <a:gd name="T16" fmla="*/ 93 w 95"/>
                <a:gd name="T17" fmla="*/ 13 h 95"/>
                <a:gd name="T18" fmla="*/ 95 w 95"/>
                <a:gd name="T19" fmla="*/ 20 h 95"/>
                <a:gd name="T20" fmla="*/ 95 w 95"/>
                <a:gd name="T21" fmla="*/ 27 h 95"/>
                <a:gd name="T22" fmla="*/ 93 w 95"/>
                <a:gd name="T23" fmla="*/ 35 h 95"/>
                <a:gd name="T24" fmla="*/ 87 w 95"/>
                <a:gd name="T25" fmla="*/ 41 h 95"/>
                <a:gd name="T26" fmla="*/ 39 w 95"/>
                <a:gd name="T27" fmla="*/ 90 h 95"/>
                <a:gd name="T28" fmla="*/ 32 w 95"/>
                <a:gd name="T29" fmla="*/ 94 h 95"/>
                <a:gd name="T30" fmla="*/ 26 w 95"/>
                <a:gd name="T31" fmla="*/ 95 h 95"/>
                <a:gd name="T32" fmla="*/ 20 w 95"/>
                <a:gd name="T33" fmla="*/ 95 h 95"/>
                <a:gd name="T34" fmla="*/ 12 w 95"/>
                <a:gd name="T35" fmla="*/ 92 h 95"/>
                <a:gd name="T36" fmla="*/ 8 w 95"/>
                <a:gd name="T37" fmla="*/ 89 h 95"/>
                <a:gd name="T38" fmla="*/ 3 w 95"/>
                <a:gd name="T39" fmla="*/ 85 h 95"/>
                <a:gd name="T40" fmla="*/ 1 w 95"/>
                <a:gd name="T41" fmla="*/ 81 h 95"/>
                <a:gd name="T42" fmla="*/ 0 w 95"/>
                <a:gd name="T43" fmla="*/ 76 h 95"/>
                <a:gd name="T44" fmla="*/ 0 w 95"/>
                <a:gd name="T45" fmla="*/ 71 h 95"/>
                <a:gd name="T46" fmla="*/ 1 w 95"/>
                <a:gd name="T47" fmla="*/ 63 h 95"/>
                <a:gd name="T48" fmla="*/ 5 w 95"/>
                <a:gd name="T49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5" h="95">
                  <a:moveTo>
                    <a:pt x="5" y="54"/>
                  </a:moveTo>
                  <a:lnTo>
                    <a:pt x="56" y="3"/>
                  </a:lnTo>
                  <a:lnTo>
                    <a:pt x="62" y="1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84" y="2"/>
                  </a:lnTo>
                  <a:lnTo>
                    <a:pt x="89" y="7"/>
                  </a:lnTo>
                  <a:lnTo>
                    <a:pt x="93" y="13"/>
                  </a:lnTo>
                  <a:lnTo>
                    <a:pt x="95" y="20"/>
                  </a:lnTo>
                  <a:lnTo>
                    <a:pt x="95" y="27"/>
                  </a:lnTo>
                  <a:lnTo>
                    <a:pt x="93" y="35"/>
                  </a:lnTo>
                  <a:lnTo>
                    <a:pt x="87" y="41"/>
                  </a:lnTo>
                  <a:lnTo>
                    <a:pt x="39" y="90"/>
                  </a:lnTo>
                  <a:lnTo>
                    <a:pt x="32" y="94"/>
                  </a:lnTo>
                  <a:lnTo>
                    <a:pt x="26" y="95"/>
                  </a:lnTo>
                  <a:lnTo>
                    <a:pt x="20" y="95"/>
                  </a:lnTo>
                  <a:lnTo>
                    <a:pt x="12" y="92"/>
                  </a:lnTo>
                  <a:lnTo>
                    <a:pt x="8" y="89"/>
                  </a:lnTo>
                  <a:lnTo>
                    <a:pt x="3" y="85"/>
                  </a:lnTo>
                  <a:lnTo>
                    <a:pt x="1" y="81"/>
                  </a:lnTo>
                  <a:lnTo>
                    <a:pt x="0" y="76"/>
                  </a:lnTo>
                  <a:lnTo>
                    <a:pt x="0" y="71"/>
                  </a:lnTo>
                  <a:lnTo>
                    <a:pt x="1" y="63"/>
                  </a:lnTo>
                  <a:lnTo>
                    <a:pt x="5" y="54"/>
                  </a:lnTo>
                  <a:close/>
                </a:path>
              </a:pathLst>
            </a:custGeom>
            <a:solidFill>
              <a:srgbClr val="E0E0E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4" name="Oval 296"/>
            <p:cNvSpPr>
              <a:spLocks noChangeAspect="1" noChangeArrowheads="1"/>
            </p:cNvSpPr>
            <p:nvPr/>
          </p:nvSpPr>
          <p:spPr bwMode="auto">
            <a:xfrm>
              <a:off x="4898" y="1936"/>
              <a:ext cx="38" cy="39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5" name="Line 297"/>
            <p:cNvSpPr>
              <a:spLocks noChangeAspect="1" noChangeShapeType="1"/>
            </p:cNvSpPr>
            <p:nvPr/>
          </p:nvSpPr>
          <p:spPr bwMode="auto">
            <a:xfrm flipV="1">
              <a:off x="5124" y="1934"/>
              <a:ext cx="86" cy="4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6" name="Line 298"/>
            <p:cNvSpPr>
              <a:spLocks noChangeAspect="1" noChangeShapeType="1"/>
            </p:cNvSpPr>
            <p:nvPr/>
          </p:nvSpPr>
          <p:spPr bwMode="auto">
            <a:xfrm>
              <a:off x="5124" y="1975"/>
              <a:ext cx="95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7" name="Line 299"/>
            <p:cNvSpPr>
              <a:spLocks noChangeAspect="1" noChangeShapeType="1"/>
            </p:cNvSpPr>
            <p:nvPr/>
          </p:nvSpPr>
          <p:spPr bwMode="auto">
            <a:xfrm flipH="1">
              <a:off x="5124" y="1937"/>
              <a:ext cx="227" cy="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8" name="Rectangle 300"/>
            <p:cNvSpPr>
              <a:spLocks noChangeAspect="1" noChangeArrowheads="1"/>
            </p:cNvSpPr>
            <p:nvPr/>
          </p:nvSpPr>
          <p:spPr bwMode="auto">
            <a:xfrm>
              <a:off x="5124" y="1821"/>
              <a:ext cx="453" cy="11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29" name="Rectangle 301"/>
            <p:cNvSpPr>
              <a:spLocks noChangeAspect="1" noChangeArrowheads="1"/>
            </p:cNvSpPr>
            <p:nvPr/>
          </p:nvSpPr>
          <p:spPr bwMode="auto">
            <a:xfrm>
              <a:off x="5124" y="1836"/>
              <a:ext cx="616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作用電場方向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30" name="Line 302"/>
            <p:cNvSpPr>
              <a:spLocks noChangeAspect="1" noChangeShapeType="1"/>
            </p:cNvSpPr>
            <p:nvPr/>
          </p:nvSpPr>
          <p:spPr bwMode="auto">
            <a:xfrm flipV="1">
              <a:off x="3088" y="1530"/>
              <a:ext cx="87" cy="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31" name="Line 303"/>
            <p:cNvSpPr>
              <a:spLocks noChangeAspect="1" noChangeShapeType="1"/>
            </p:cNvSpPr>
            <p:nvPr/>
          </p:nvSpPr>
          <p:spPr bwMode="auto">
            <a:xfrm>
              <a:off x="3088" y="1569"/>
              <a:ext cx="9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32" name="Line 304"/>
            <p:cNvSpPr>
              <a:spLocks noChangeAspect="1" noChangeShapeType="1"/>
            </p:cNvSpPr>
            <p:nvPr/>
          </p:nvSpPr>
          <p:spPr bwMode="auto">
            <a:xfrm flipH="1">
              <a:off x="3529" y="1491"/>
              <a:ext cx="87" cy="3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33" name="Line 305"/>
            <p:cNvSpPr>
              <a:spLocks noChangeAspect="1" noChangeShapeType="1"/>
            </p:cNvSpPr>
            <p:nvPr/>
          </p:nvSpPr>
          <p:spPr bwMode="auto">
            <a:xfrm flipH="1" flipV="1">
              <a:off x="3521" y="1481"/>
              <a:ext cx="95" cy="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34" name="Line 306"/>
            <p:cNvSpPr>
              <a:spLocks noChangeAspect="1" noChangeShapeType="1"/>
            </p:cNvSpPr>
            <p:nvPr/>
          </p:nvSpPr>
          <p:spPr bwMode="auto">
            <a:xfrm flipV="1">
              <a:off x="3092" y="1490"/>
              <a:ext cx="527" cy="7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35" name="Rectangle 307"/>
            <p:cNvSpPr>
              <a:spLocks noChangeAspect="1" noChangeArrowheads="1"/>
            </p:cNvSpPr>
            <p:nvPr/>
          </p:nvSpPr>
          <p:spPr bwMode="auto">
            <a:xfrm>
              <a:off x="4007" y="1401"/>
              <a:ext cx="398" cy="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出射光之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36" name="Rectangle 308"/>
            <p:cNvSpPr>
              <a:spLocks noChangeAspect="1" noChangeArrowheads="1"/>
            </p:cNvSpPr>
            <p:nvPr/>
          </p:nvSpPr>
          <p:spPr bwMode="auto">
            <a:xfrm>
              <a:off x="4014" y="1495"/>
              <a:ext cx="397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極化狀態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37" name="Line 309"/>
            <p:cNvSpPr>
              <a:spLocks noChangeAspect="1" noChangeShapeType="1"/>
            </p:cNvSpPr>
            <p:nvPr/>
          </p:nvSpPr>
          <p:spPr bwMode="auto">
            <a:xfrm flipV="1">
              <a:off x="3654" y="1487"/>
              <a:ext cx="9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38" name="Line 310"/>
            <p:cNvSpPr>
              <a:spLocks noChangeAspect="1" noChangeShapeType="1"/>
            </p:cNvSpPr>
            <p:nvPr/>
          </p:nvSpPr>
          <p:spPr bwMode="auto">
            <a:xfrm>
              <a:off x="3654" y="1512"/>
              <a:ext cx="91" cy="2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39" name="Line 311"/>
            <p:cNvSpPr>
              <a:spLocks noChangeAspect="1" noChangeShapeType="1"/>
            </p:cNvSpPr>
            <p:nvPr/>
          </p:nvSpPr>
          <p:spPr bwMode="auto">
            <a:xfrm flipH="1" flipV="1">
              <a:off x="3654" y="1512"/>
              <a:ext cx="33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0" name="Oval 312"/>
            <p:cNvSpPr>
              <a:spLocks noChangeAspect="1" noChangeArrowheads="1"/>
            </p:cNvSpPr>
            <p:nvPr/>
          </p:nvSpPr>
          <p:spPr bwMode="auto">
            <a:xfrm>
              <a:off x="4672" y="1512"/>
              <a:ext cx="528" cy="1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1" name="Line 313"/>
            <p:cNvSpPr>
              <a:spLocks noChangeAspect="1" noChangeShapeType="1"/>
            </p:cNvSpPr>
            <p:nvPr/>
          </p:nvSpPr>
          <p:spPr bwMode="auto">
            <a:xfrm flipH="1">
              <a:off x="4657" y="1512"/>
              <a:ext cx="9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2" name="Line 314"/>
            <p:cNvSpPr>
              <a:spLocks noChangeAspect="1" noChangeShapeType="1"/>
            </p:cNvSpPr>
            <p:nvPr/>
          </p:nvSpPr>
          <p:spPr bwMode="auto">
            <a:xfrm flipH="1" flipV="1">
              <a:off x="4657" y="1488"/>
              <a:ext cx="9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3" name="Line 315"/>
            <p:cNvSpPr>
              <a:spLocks noChangeAspect="1" noChangeShapeType="1"/>
            </p:cNvSpPr>
            <p:nvPr/>
          </p:nvSpPr>
          <p:spPr bwMode="auto">
            <a:xfrm>
              <a:off x="4371" y="1512"/>
              <a:ext cx="37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4" name="Line 316"/>
            <p:cNvSpPr>
              <a:spLocks noChangeAspect="1" noChangeShapeType="1"/>
            </p:cNvSpPr>
            <p:nvPr/>
          </p:nvSpPr>
          <p:spPr bwMode="auto">
            <a:xfrm flipH="1">
              <a:off x="4883" y="1512"/>
              <a:ext cx="91" cy="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5" name="Line 317"/>
            <p:cNvSpPr>
              <a:spLocks noChangeAspect="1" noChangeShapeType="1"/>
            </p:cNvSpPr>
            <p:nvPr/>
          </p:nvSpPr>
          <p:spPr bwMode="auto">
            <a:xfrm flipH="1" flipV="1">
              <a:off x="4882" y="1488"/>
              <a:ext cx="92" cy="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6" name="Line 318"/>
            <p:cNvSpPr>
              <a:spLocks noChangeAspect="1" noChangeShapeType="1"/>
            </p:cNvSpPr>
            <p:nvPr/>
          </p:nvSpPr>
          <p:spPr bwMode="auto">
            <a:xfrm>
              <a:off x="4898" y="1512"/>
              <a:ext cx="76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7" name="Line 319"/>
            <p:cNvSpPr>
              <a:spLocks noChangeAspect="1" noChangeShapeType="1"/>
            </p:cNvSpPr>
            <p:nvPr/>
          </p:nvSpPr>
          <p:spPr bwMode="auto">
            <a:xfrm flipV="1">
              <a:off x="4898" y="1602"/>
              <a:ext cx="90" cy="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8" name="Line 320"/>
            <p:cNvSpPr>
              <a:spLocks noChangeAspect="1" noChangeShapeType="1"/>
            </p:cNvSpPr>
            <p:nvPr/>
          </p:nvSpPr>
          <p:spPr bwMode="auto">
            <a:xfrm>
              <a:off x="4898" y="1627"/>
              <a:ext cx="92" cy="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49" name="Line 321"/>
            <p:cNvSpPr>
              <a:spLocks noChangeAspect="1" noChangeShapeType="1"/>
            </p:cNvSpPr>
            <p:nvPr/>
          </p:nvSpPr>
          <p:spPr bwMode="auto">
            <a:xfrm flipH="1">
              <a:off x="4898" y="1627"/>
              <a:ext cx="114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50" name="Rectangle 322"/>
            <p:cNvSpPr>
              <a:spLocks noChangeAspect="1" noChangeArrowheads="1"/>
            </p:cNvSpPr>
            <p:nvPr/>
          </p:nvSpPr>
          <p:spPr bwMode="auto">
            <a:xfrm>
              <a:off x="3202" y="2955"/>
              <a:ext cx="447" cy="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 未加電場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51" name="Rectangle 323"/>
            <p:cNvSpPr>
              <a:spLocks noChangeAspect="1" noChangeArrowheads="1"/>
            </p:cNvSpPr>
            <p:nvPr/>
          </p:nvSpPr>
          <p:spPr bwMode="auto">
            <a:xfrm>
              <a:off x="3191" y="3050"/>
              <a:ext cx="510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TW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"OFF" </a:t>
              </a:r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狀態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52" name="Rectangle 324"/>
            <p:cNvSpPr>
              <a:spLocks noChangeAspect="1" noChangeArrowheads="1"/>
            </p:cNvSpPr>
            <p:nvPr/>
          </p:nvSpPr>
          <p:spPr bwMode="auto">
            <a:xfrm>
              <a:off x="4780" y="2955"/>
              <a:ext cx="457" cy="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 施加電場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53" name="Rectangle 325"/>
            <p:cNvSpPr>
              <a:spLocks noChangeAspect="1" noChangeArrowheads="1"/>
            </p:cNvSpPr>
            <p:nvPr/>
          </p:nvSpPr>
          <p:spPr bwMode="auto">
            <a:xfrm>
              <a:off x="4780" y="3046"/>
              <a:ext cx="459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zh-TW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"ON" </a:t>
              </a:r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狀態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54" name="Freeform 326"/>
            <p:cNvSpPr>
              <a:spLocks noChangeAspect="1"/>
            </p:cNvSpPr>
            <p:nvPr/>
          </p:nvSpPr>
          <p:spPr bwMode="auto">
            <a:xfrm>
              <a:off x="4823" y="1088"/>
              <a:ext cx="263" cy="211"/>
            </a:xfrm>
            <a:custGeom>
              <a:avLst/>
              <a:gdLst>
                <a:gd name="T0" fmla="*/ 128 w 648"/>
                <a:gd name="T1" fmla="*/ 384 h 460"/>
                <a:gd name="T2" fmla="*/ 504 w 648"/>
                <a:gd name="T3" fmla="*/ 460 h 460"/>
                <a:gd name="T4" fmla="*/ 506 w 648"/>
                <a:gd name="T5" fmla="*/ 240 h 460"/>
                <a:gd name="T6" fmla="*/ 648 w 648"/>
                <a:gd name="T7" fmla="*/ 283 h 460"/>
                <a:gd name="T8" fmla="*/ 341 w 648"/>
                <a:gd name="T9" fmla="*/ 0 h 460"/>
                <a:gd name="T10" fmla="*/ 0 w 648"/>
                <a:gd name="T11" fmla="*/ 120 h 460"/>
                <a:gd name="T12" fmla="*/ 128 w 648"/>
                <a:gd name="T13" fmla="*/ 144 h 460"/>
                <a:gd name="T14" fmla="*/ 128 w 648"/>
                <a:gd name="T15" fmla="*/ 38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8" h="460">
                  <a:moveTo>
                    <a:pt x="128" y="384"/>
                  </a:moveTo>
                  <a:lnTo>
                    <a:pt x="504" y="460"/>
                  </a:lnTo>
                  <a:lnTo>
                    <a:pt x="506" y="240"/>
                  </a:lnTo>
                  <a:lnTo>
                    <a:pt x="648" y="283"/>
                  </a:lnTo>
                  <a:lnTo>
                    <a:pt x="341" y="0"/>
                  </a:lnTo>
                  <a:lnTo>
                    <a:pt x="0" y="120"/>
                  </a:lnTo>
                  <a:lnTo>
                    <a:pt x="128" y="144"/>
                  </a:lnTo>
                  <a:lnTo>
                    <a:pt x="128" y="384"/>
                  </a:lnTo>
                  <a:close/>
                </a:path>
              </a:pathLst>
            </a:custGeom>
            <a:solidFill>
              <a:srgbClr val="00FFFF"/>
            </a:solidFill>
            <a:ln w="0">
              <a:solidFill>
                <a:srgbClr val="00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55" name="Rectangle 327"/>
            <p:cNvSpPr>
              <a:spLocks noChangeAspect="1" noChangeArrowheads="1"/>
            </p:cNvSpPr>
            <p:nvPr/>
          </p:nvSpPr>
          <p:spPr bwMode="auto">
            <a:xfrm>
              <a:off x="4028" y="1026"/>
              <a:ext cx="309" cy="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/>
              <a:r>
                <a:rPr lang="zh-TW" altLang="en-US" sz="1200" b="0">
                  <a:solidFill>
                    <a:schemeClr val="accent2"/>
                  </a:solidFill>
                  <a:ea typeface="標楷體" panose="03000509000000000000" pitchFamily="65" charset="-120"/>
                </a:rPr>
                <a:t>出射光</a:t>
              </a:r>
              <a:endParaRPr lang="zh-TW" altLang="en-US" sz="1200" b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56" name="Line 328"/>
            <p:cNvSpPr>
              <a:spLocks noChangeAspect="1" noChangeShapeType="1"/>
            </p:cNvSpPr>
            <p:nvPr/>
          </p:nvSpPr>
          <p:spPr bwMode="auto">
            <a:xfrm flipH="1">
              <a:off x="4732" y="1088"/>
              <a:ext cx="9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57" name="Line 329"/>
            <p:cNvSpPr>
              <a:spLocks noChangeAspect="1" noChangeShapeType="1"/>
            </p:cNvSpPr>
            <p:nvPr/>
          </p:nvSpPr>
          <p:spPr bwMode="auto">
            <a:xfrm flipH="1" flipV="1">
              <a:off x="4731" y="1063"/>
              <a:ext cx="92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58" name="Line 330"/>
            <p:cNvSpPr>
              <a:spLocks noChangeAspect="1" noChangeShapeType="1"/>
            </p:cNvSpPr>
            <p:nvPr/>
          </p:nvSpPr>
          <p:spPr bwMode="auto">
            <a:xfrm>
              <a:off x="4333" y="1088"/>
              <a:ext cx="49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59" name="Freeform 331"/>
            <p:cNvSpPr>
              <a:spLocks noChangeAspect="1"/>
            </p:cNvSpPr>
            <p:nvPr/>
          </p:nvSpPr>
          <p:spPr bwMode="auto">
            <a:xfrm>
              <a:off x="4446" y="2398"/>
              <a:ext cx="1055" cy="308"/>
            </a:xfrm>
            <a:custGeom>
              <a:avLst/>
              <a:gdLst>
                <a:gd name="T0" fmla="*/ 565 w 1343"/>
                <a:gd name="T1" fmla="*/ 0 h 383"/>
                <a:gd name="T2" fmla="*/ 1343 w 1343"/>
                <a:gd name="T3" fmla="*/ 0 h 383"/>
                <a:gd name="T4" fmla="*/ 778 w 1343"/>
                <a:gd name="T5" fmla="*/ 383 h 383"/>
                <a:gd name="T6" fmla="*/ 0 w 1343"/>
                <a:gd name="T7" fmla="*/ 383 h 383"/>
                <a:gd name="T8" fmla="*/ 565 w 1343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3" h="383">
                  <a:moveTo>
                    <a:pt x="565" y="0"/>
                  </a:moveTo>
                  <a:lnTo>
                    <a:pt x="1343" y="0"/>
                  </a:lnTo>
                  <a:lnTo>
                    <a:pt x="778" y="383"/>
                  </a:lnTo>
                  <a:lnTo>
                    <a:pt x="0" y="383"/>
                  </a:lnTo>
                  <a:lnTo>
                    <a:pt x="56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60" name="Freeform 332"/>
            <p:cNvSpPr>
              <a:spLocks noChangeAspect="1"/>
            </p:cNvSpPr>
            <p:nvPr/>
          </p:nvSpPr>
          <p:spPr bwMode="auto">
            <a:xfrm>
              <a:off x="2863" y="2398"/>
              <a:ext cx="1054" cy="308"/>
            </a:xfrm>
            <a:custGeom>
              <a:avLst/>
              <a:gdLst>
                <a:gd name="T0" fmla="*/ 565 w 1343"/>
                <a:gd name="T1" fmla="*/ 0 h 383"/>
                <a:gd name="T2" fmla="*/ 1343 w 1343"/>
                <a:gd name="T3" fmla="*/ 0 h 383"/>
                <a:gd name="T4" fmla="*/ 778 w 1343"/>
                <a:gd name="T5" fmla="*/ 383 h 383"/>
                <a:gd name="T6" fmla="*/ 0 w 1343"/>
                <a:gd name="T7" fmla="*/ 383 h 383"/>
                <a:gd name="T8" fmla="*/ 565 w 1343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3" h="383">
                  <a:moveTo>
                    <a:pt x="565" y="0"/>
                  </a:moveTo>
                  <a:lnTo>
                    <a:pt x="1343" y="0"/>
                  </a:lnTo>
                  <a:lnTo>
                    <a:pt x="778" y="383"/>
                  </a:lnTo>
                  <a:lnTo>
                    <a:pt x="0" y="383"/>
                  </a:lnTo>
                  <a:lnTo>
                    <a:pt x="56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61" name="Freeform 333"/>
            <p:cNvSpPr>
              <a:spLocks noChangeAspect="1"/>
            </p:cNvSpPr>
            <p:nvPr/>
          </p:nvSpPr>
          <p:spPr bwMode="auto">
            <a:xfrm>
              <a:off x="4446" y="1165"/>
              <a:ext cx="1055" cy="308"/>
            </a:xfrm>
            <a:custGeom>
              <a:avLst/>
              <a:gdLst>
                <a:gd name="T0" fmla="*/ 565 w 1343"/>
                <a:gd name="T1" fmla="*/ 0 h 383"/>
                <a:gd name="T2" fmla="*/ 1343 w 1343"/>
                <a:gd name="T3" fmla="*/ 0 h 383"/>
                <a:gd name="T4" fmla="*/ 778 w 1343"/>
                <a:gd name="T5" fmla="*/ 383 h 383"/>
                <a:gd name="T6" fmla="*/ 0 w 1343"/>
                <a:gd name="T7" fmla="*/ 383 h 383"/>
                <a:gd name="T8" fmla="*/ 565 w 1343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3" h="383">
                  <a:moveTo>
                    <a:pt x="565" y="0"/>
                  </a:moveTo>
                  <a:lnTo>
                    <a:pt x="1343" y="0"/>
                  </a:lnTo>
                  <a:lnTo>
                    <a:pt x="778" y="383"/>
                  </a:lnTo>
                  <a:lnTo>
                    <a:pt x="0" y="383"/>
                  </a:lnTo>
                  <a:lnTo>
                    <a:pt x="56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62" name="Freeform 334"/>
            <p:cNvSpPr>
              <a:spLocks noChangeAspect="1"/>
            </p:cNvSpPr>
            <p:nvPr/>
          </p:nvSpPr>
          <p:spPr bwMode="auto">
            <a:xfrm>
              <a:off x="4446" y="1551"/>
              <a:ext cx="1055" cy="307"/>
            </a:xfrm>
            <a:custGeom>
              <a:avLst/>
              <a:gdLst>
                <a:gd name="T0" fmla="*/ 565 w 1343"/>
                <a:gd name="T1" fmla="*/ 0 h 383"/>
                <a:gd name="T2" fmla="*/ 1343 w 1343"/>
                <a:gd name="T3" fmla="*/ 0 h 383"/>
                <a:gd name="T4" fmla="*/ 778 w 1343"/>
                <a:gd name="T5" fmla="*/ 383 h 383"/>
                <a:gd name="T6" fmla="*/ 0 w 1343"/>
                <a:gd name="T7" fmla="*/ 383 h 383"/>
                <a:gd name="T8" fmla="*/ 565 w 1343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3" h="383">
                  <a:moveTo>
                    <a:pt x="565" y="0"/>
                  </a:moveTo>
                  <a:lnTo>
                    <a:pt x="1343" y="0"/>
                  </a:lnTo>
                  <a:lnTo>
                    <a:pt x="778" y="383"/>
                  </a:lnTo>
                  <a:lnTo>
                    <a:pt x="0" y="383"/>
                  </a:lnTo>
                  <a:lnTo>
                    <a:pt x="56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63" name="Freeform 335"/>
            <p:cNvSpPr>
              <a:spLocks noChangeAspect="1"/>
            </p:cNvSpPr>
            <p:nvPr/>
          </p:nvSpPr>
          <p:spPr bwMode="auto">
            <a:xfrm>
              <a:off x="2863" y="1551"/>
              <a:ext cx="1054" cy="307"/>
            </a:xfrm>
            <a:custGeom>
              <a:avLst/>
              <a:gdLst>
                <a:gd name="T0" fmla="*/ 565 w 1343"/>
                <a:gd name="T1" fmla="*/ 0 h 383"/>
                <a:gd name="T2" fmla="*/ 1343 w 1343"/>
                <a:gd name="T3" fmla="*/ 0 h 383"/>
                <a:gd name="T4" fmla="*/ 778 w 1343"/>
                <a:gd name="T5" fmla="*/ 383 h 383"/>
                <a:gd name="T6" fmla="*/ 0 w 1343"/>
                <a:gd name="T7" fmla="*/ 383 h 383"/>
                <a:gd name="T8" fmla="*/ 565 w 1343"/>
                <a:gd name="T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3" h="383">
                  <a:moveTo>
                    <a:pt x="565" y="0"/>
                  </a:moveTo>
                  <a:lnTo>
                    <a:pt x="1343" y="0"/>
                  </a:lnTo>
                  <a:lnTo>
                    <a:pt x="778" y="383"/>
                  </a:lnTo>
                  <a:lnTo>
                    <a:pt x="0" y="383"/>
                  </a:lnTo>
                  <a:lnTo>
                    <a:pt x="56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264" name="Text Box 336"/>
            <p:cNvSpPr txBox="1">
              <a:spLocks noChangeAspect="1" noChangeArrowheads="1"/>
            </p:cNvSpPr>
            <p:nvPr/>
          </p:nvSpPr>
          <p:spPr bwMode="auto">
            <a:xfrm>
              <a:off x="3807" y="2998"/>
              <a:ext cx="805" cy="187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3520" tIns="43430" rIns="83520" bIns="43430" anchor="ctr"/>
            <a:lstStyle/>
            <a:p>
              <a:pPr algn="ctr"/>
              <a:r>
                <a:rPr lang="en-US" altLang="zh-TW" sz="1200">
                  <a:solidFill>
                    <a:srgbClr val="333399"/>
                  </a:solidFill>
                </a:rPr>
                <a:t>Normally Black </a:t>
              </a:r>
              <a:endParaRPr lang="en-US" altLang="zh-TW" sz="1200" b="0">
                <a:effectLst>
                  <a:outerShdw blurRad="38100" dist="38100" dir="2700000" algn="tl">
                    <a:srgbClr val="FFFFFF"/>
                  </a:outerShdw>
                </a:effectLst>
                <a:ea typeface="標楷體" panose="03000509000000000000" pitchFamily="65" charset="-120"/>
              </a:endParaRPr>
            </a:p>
          </p:txBody>
        </p:sp>
        <p:sp>
          <p:nvSpPr>
            <p:cNvPr id="125265" name="Text Box 337"/>
            <p:cNvSpPr txBox="1">
              <a:spLocks noChangeArrowheads="1"/>
            </p:cNvSpPr>
            <p:nvPr/>
          </p:nvSpPr>
          <p:spPr bwMode="auto">
            <a:xfrm>
              <a:off x="4028" y="740"/>
              <a:ext cx="37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標楷體" panose="03000509000000000000" pitchFamily="65" charset="-120"/>
                </a:rPr>
                <a:t>FFS</a:t>
              </a:r>
            </a:p>
          </p:txBody>
        </p:sp>
      </p:grpSp>
      <p:sp>
        <p:nvSpPr>
          <p:cNvPr id="125266" name="Text Box 338"/>
          <p:cNvSpPr txBox="1">
            <a:spLocks noChangeArrowheads="1"/>
          </p:cNvSpPr>
          <p:nvPr/>
        </p:nvSpPr>
        <p:spPr bwMode="auto">
          <a:xfrm>
            <a:off x="3411538" y="5367338"/>
            <a:ext cx="2012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電極結構不同</a:t>
            </a:r>
          </a:p>
        </p:txBody>
      </p:sp>
      <p:sp>
        <p:nvSpPr>
          <p:cNvPr id="125267" name="Text Box 339"/>
          <p:cNvSpPr txBox="1">
            <a:spLocks noChangeArrowheads="1"/>
          </p:cNvSpPr>
          <p:nvPr/>
        </p:nvSpPr>
        <p:spPr bwMode="auto">
          <a:xfrm>
            <a:off x="3411538" y="5675313"/>
            <a:ext cx="25796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Rubbing Design</a:t>
            </a:r>
            <a:r>
              <a:rPr lang="zh-TW" altLang="en-US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不同</a:t>
            </a:r>
          </a:p>
        </p:txBody>
      </p:sp>
      <p:sp>
        <p:nvSpPr>
          <p:cNvPr id="125268" name="Text Box 340"/>
          <p:cNvSpPr txBox="1">
            <a:spLocks noChangeArrowheads="1"/>
          </p:cNvSpPr>
          <p:nvPr/>
        </p:nvSpPr>
        <p:spPr bwMode="auto">
          <a:xfrm>
            <a:off x="3411538" y="6026150"/>
            <a:ext cx="25796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Cell Gap</a:t>
            </a:r>
            <a:r>
              <a:rPr lang="zh-TW" altLang="en-US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不同</a:t>
            </a:r>
          </a:p>
        </p:txBody>
      </p:sp>
      <p:sp>
        <p:nvSpPr>
          <p:cNvPr id="125269" name="Text Box 341"/>
          <p:cNvSpPr txBox="1">
            <a:spLocks noChangeArrowheads="1"/>
          </p:cNvSpPr>
          <p:nvPr/>
        </p:nvSpPr>
        <p:spPr bwMode="auto">
          <a:xfrm>
            <a:off x="3411538" y="6392863"/>
            <a:ext cx="25796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Tr. &amp; Vop FFS</a:t>
            </a:r>
            <a:r>
              <a:rPr lang="zh-TW" altLang="en-US" sz="16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較佳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66" grpId="0"/>
      <p:bldP spid="125267" grpId="0"/>
      <p:bldP spid="125268" grpId="0"/>
      <p:bldP spid="12526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A045BD27-7CD4-48B0-837C-0E21A86F5732}" type="slidenum">
              <a:rPr lang="en-US" altLang="zh-TW"/>
              <a:pPr/>
              <a:t>35</a:t>
            </a:fld>
            <a:endParaRPr lang="en-US" altLang="zh-TW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8"/>
          <a:stretch>
            <a:fillRect/>
          </a:stretch>
        </p:blipFill>
        <p:spPr bwMode="auto">
          <a:xfrm>
            <a:off x="344488" y="1911350"/>
            <a:ext cx="4149725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883" name="Text Box 3"/>
          <p:cNvSpPr txBox="1">
            <a:spLocks noChangeArrowheads="1"/>
          </p:cNvSpPr>
          <p:nvPr/>
        </p:nvSpPr>
        <p:spPr bwMode="auto">
          <a:xfrm>
            <a:off x="5765800" y="3409950"/>
            <a:ext cx="20272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TW" sz="2000">
                <a:latin typeface="Tahoma" panose="020B0604030504040204" pitchFamily="34" charset="0"/>
                <a:ea typeface="標楷體" panose="03000509000000000000" pitchFamily="65" charset="-120"/>
              </a:rPr>
              <a:t>Single Domain</a:t>
            </a:r>
          </a:p>
        </p:txBody>
      </p:sp>
      <p:pic>
        <p:nvPicPr>
          <p:cNvPr id="1228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4" r="-508" b="66667"/>
          <a:stretch>
            <a:fillRect/>
          </a:stretch>
        </p:blipFill>
        <p:spPr bwMode="auto">
          <a:xfrm>
            <a:off x="7342188" y="4043363"/>
            <a:ext cx="1258887" cy="74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12" r="67062"/>
          <a:stretch>
            <a:fillRect/>
          </a:stretch>
        </p:blipFill>
        <p:spPr bwMode="auto">
          <a:xfrm>
            <a:off x="4883150" y="5586413"/>
            <a:ext cx="1235075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2" t="68504" r="33163"/>
          <a:stretch>
            <a:fillRect/>
          </a:stretch>
        </p:blipFill>
        <p:spPr bwMode="auto">
          <a:xfrm>
            <a:off x="6100763" y="5586413"/>
            <a:ext cx="12382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0" t="67343"/>
          <a:stretch>
            <a:fillRect/>
          </a:stretch>
        </p:blipFill>
        <p:spPr bwMode="auto">
          <a:xfrm>
            <a:off x="7307263" y="5527675"/>
            <a:ext cx="1276350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6" r="66554" b="29048"/>
          <a:stretch>
            <a:fillRect/>
          </a:stretch>
        </p:blipFill>
        <p:spPr bwMode="auto">
          <a:xfrm>
            <a:off x="4884738" y="4794250"/>
            <a:ext cx="1254125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5" t="32320" r="32838" b="27840"/>
          <a:stretch>
            <a:fillRect/>
          </a:stretch>
        </p:blipFill>
        <p:spPr bwMode="auto">
          <a:xfrm>
            <a:off x="6130925" y="4802188"/>
            <a:ext cx="1247775" cy="871537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9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2" t="34277" r="339" b="29630"/>
          <a:stretch>
            <a:fillRect/>
          </a:stretch>
        </p:blipFill>
        <p:spPr bwMode="auto">
          <a:xfrm>
            <a:off x="7348538" y="4787900"/>
            <a:ext cx="1222375" cy="78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891" name="Freeform 11"/>
          <p:cNvSpPr>
            <a:spLocks/>
          </p:cNvSpPr>
          <p:nvPr/>
        </p:nvSpPr>
        <p:spPr bwMode="auto">
          <a:xfrm>
            <a:off x="7710488" y="4779963"/>
            <a:ext cx="692150" cy="723900"/>
          </a:xfrm>
          <a:custGeom>
            <a:avLst/>
            <a:gdLst>
              <a:gd name="T0" fmla="*/ 8 w 432"/>
              <a:gd name="T1" fmla="*/ 44 h 456"/>
              <a:gd name="T2" fmla="*/ 112 w 432"/>
              <a:gd name="T3" fmla="*/ 0 h 456"/>
              <a:gd name="T4" fmla="*/ 432 w 432"/>
              <a:gd name="T5" fmla="*/ 0 h 456"/>
              <a:gd name="T6" fmla="*/ 432 w 432"/>
              <a:gd name="T7" fmla="*/ 456 h 456"/>
              <a:gd name="T8" fmla="*/ 152 w 432"/>
              <a:gd name="T9" fmla="*/ 456 h 456"/>
              <a:gd name="T10" fmla="*/ 0 w 432"/>
              <a:gd name="T11" fmla="*/ 396 h 456"/>
              <a:gd name="T12" fmla="*/ 8 w 432"/>
              <a:gd name="T13" fmla="*/ 44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2" h="456">
                <a:moveTo>
                  <a:pt x="8" y="44"/>
                </a:moveTo>
                <a:lnTo>
                  <a:pt x="112" y="0"/>
                </a:lnTo>
                <a:lnTo>
                  <a:pt x="432" y="0"/>
                </a:lnTo>
                <a:lnTo>
                  <a:pt x="432" y="456"/>
                </a:lnTo>
                <a:lnTo>
                  <a:pt x="152" y="456"/>
                </a:lnTo>
                <a:lnTo>
                  <a:pt x="0" y="396"/>
                </a:lnTo>
                <a:lnTo>
                  <a:pt x="8" y="44"/>
                </a:lnTo>
                <a:close/>
              </a:path>
            </a:pathLst>
          </a:custGeom>
          <a:solidFill>
            <a:schemeClr val="bg2">
              <a:alpha val="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92" name="Freeform 12"/>
          <p:cNvSpPr>
            <a:spLocks/>
          </p:cNvSpPr>
          <p:nvPr/>
        </p:nvSpPr>
        <p:spPr bwMode="auto">
          <a:xfrm>
            <a:off x="5024438" y="4799013"/>
            <a:ext cx="730250" cy="730250"/>
          </a:xfrm>
          <a:custGeom>
            <a:avLst/>
            <a:gdLst>
              <a:gd name="T0" fmla="*/ 0 w 460"/>
              <a:gd name="T1" fmla="*/ 0 h 460"/>
              <a:gd name="T2" fmla="*/ 324 w 460"/>
              <a:gd name="T3" fmla="*/ 0 h 460"/>
              <a:gd name="T4" fmla="*/ 460 w 460"/>
              <a:gd name="T5" fmla="*/ 48 h 460"/>
              <a:gd name="T6" fmla="*/ 460 w 460"/>
              <a:gd name="T7" fmla="*/ 404 h 460"/>
              <a:gd name="T8" fmla="*/ 276 w 460"/>
              <a:gd name="T9" fmla="*/ 460 h 460"/>
              <a:gd name="T10" fmla="*/ 0 w 460"/>
              <a:gd name="T11" fmla="*/ 460 h 460"/>
              <a:gd name="T12" fmla="*/ 0 w 460"/>
              <a:gd name="T13" fmla="*/ 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0" h="460">
                <a:moveTo>
                  <a:pt x="0" y="0"/>
                </a:moveTo>
                <a:lnTo>
                  <a:pt x="324" y="0"/>
                </a:lnTo>
                <a:lnTo>
                  <a:pt x="460" y="48"/>
                </a:lnTo>
                <a:lnTo>
                  <a:pt x="460" y="404"/>
                </a:lnTo>
                <a:lnTo>
                  <a:pt x="276" y="460"/>
                </a:lnTo>
                <a:lnTo>
                  <a:pt x="0" y="46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22893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 r="66985" b="66631"/>
          <a:stretch>
            <a:fillRect/>
          </a:stretch>
        </p:blipFill>
        <p:spPr bwMode="auto">
          <a:xfrm>
            <a:off x="4889500" y="4064000"/>
            <a:ext cx="1230313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894" name="Freeform 14"/>
          <p:cNvSpPr>
            <a:spLocks/>
          </p:cNvSpPr>
          <p:nvPr/>
        </p:nvSpPr>
        <p:spPr bwMode="auto">
          <a:xfrm>
            <a:off x="4895850" y="4070350"/>
            <a:ext cx="1206500" cy="666750"/>
          </a:xfrm>
          <a:custGeom>
            <a:avLst/>
            <a:gdLst>
              <a:gd name="T0" fmla="*/ 0 w 768"/>
              <a:gd name="T1" fmla="*/ 0 h 420"/>
              <a:gd name="T2" fmla="*/ 0 w 768"/>
              <a:gd name="T3" fmla="*/ 420 h 420"/>
              <a:gd name="T4" fmla="*/ 591 w 768"/>
              <a:gd name="T5" fmla="*/ 378 h 420"/>
              <a:gd name="T6" fmla="*/ 765 w 768"/>
              <a:gd name="T7" fmla="*/ 69 h 420"/>
              <a:gd name="T8" fmla="*/ 768 w 768"/>
              <a:gd name="T9" fmla="*/ 12 h 420"/>
              <a:gd name="T10" fmla="*/ 648 w 768"/>
              <a:gd name="T11" fmla="*/ 0 h 420"/>
              <a:gd name="T12" fmla="*/ 0 w 768"/>
              <a:gd name="T1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8" h="420">
                <a:moveTo>
                  <a:pt x="0" y="0"/>
                </a:moveTo>
                <a:lnTo>
                  <a:pt x="0" y="420"/>
                </a:lnTo>
                <a:lnTo>
                  <a:pt x="591" y="378"/>
                </a:lnTo>
                <a:lnTo>
                  <a:pt x="765" y="69"/>
                </a:lnTo>
                <a:lnTo>
                  <a:pt x="768" y="12"/>
                </a:lnTo>
                <a:lnTo>
                  <a:pt x="64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95" name="Freeform 15"/>
          <p:cNvSpPr>
            <a:spLocks/>
          </p:cNvSpPr>
          <p:nvPr/>
        </p:nvSpPr>
        <p:spPr bwMode="auto">
          <a:xfrm>
            <a:off x="7343775" y="4052888"/>
            <a:ext cx="1257300" cy="685800"/>
          </a:xfrm>
          <a:custGeom>
            <a:avLst/>
            <a:gdLst>
              <a:gd name="T0" fmla="*/ 3 w 768"/>
              <a:gd name="T1" fmla="*/ 33 h 429"/>
              <a:gd name="T2" fmla="*/ 279 w 768"/>
              <a:gd name="T3" fmla="*/ 0 h 429"/>
              <a:gd name="T4" fmla="*/ 750 w 768"/>
              <a:gd name="T5" fmla="*/ 0 h 429"/>
              <a:gd name="T6" fmla="*/ 768 w 768"/>
              <a:gd name="T7" fmla="*/ 105 h 429"/>
              <a:gd name="T8" fmla="*/ 768 w 768"/>
              <a:gd name="T9" fmla="*/ 429 h 429"/>
              <a:gd name="T10" fmla="*/ 183 w 768"/>
              <a:gd name="T11" fmla="*/ 375 h 429"/>
              <a:gd name="T12" fmla="*/ 0 w 768"/>
              <a:gd name="T13" fmla="*/ 72 h 429"/>
              <a:gd name="T14" fmla="*/ 3 w 768"/>
              <a:gd name="T15" fmla="*/ 3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" h="429">
                <a:moveTo>
                  <a:pt x="3" y="33"/>
                </a:moveTo>
                <a:lnTo>
                  <a:pt x="279" y="0"/>
                </a:lnTo>
                <a:lnTo>
                  <a:pt x="750" y="0"/>
                </a:lnTo>
                <a:lnTo>
                  <a:pt x="768" y="105"/>
                </a:lnTo>
                <a:lnTo>
                  <a:pt x="768" y="429"/>
                </a:lnTo>
                <a:lnTo>
                  <a:pt x="183" y="375"/>
                </a:lnTo>
                <a:lnTo>
                  <a:pt x="0" y="72"/>
                </a:lnTo>
                <a:lnTo>
                  <a:pt x="3" y="33"/>
                </a:lnTo>
                <a:close/>
              </a:path>
            </a:pathLst>
          </a:custGeom>
          <a:solidFill>
            <a:schemeClr val="bg2">
              <a:alpha val="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2289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0" t="2179" r="34471" b="66231"/>
          <a:stretch>
            <a:fillRect/>
          </a:stretch>
        </p:blipFill>
        <p:spPr bwMode="auto">
          <a:xfrm>
            <a:off x="6119813" y="4056063"/>
            <a:ext cx="127635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897" name="Freeform 17"/>
          <p:cNvSpPr>
            <a:spLocks/>
          </p:cNvSpPr>
          <p:nvPr/>
        </p:nvSpPr>
        <p:spPr bwMode="auto">
          <a:xfrm>
            <a:off x="4883150" y="5645150"/>
            <a:ext cx="1212850" cy="666750"/>
          </a:xfrm>
          <a:custGeom>
            <a:avLst/>
            <a:gdLst>
              <a:gd name="T0" fmla="*/ 0 w 764"/>
              <a:gd name="T1" fmla="*/ 0 h 420"/>
              <a:gd name="T2" fmla="*/ 572 w 764"/>
              <a:gd name="T3" fmla="*/ 40 h 420"/>
              <a:gd name="T4" fmla="*/ 764 w 764"/>
              <a:gd name="T5" fmla="*/ 324 h 420"/>
              <a:gd name="T6" fmla="*/ 764 w 764"/>
              <a:gd name="T7" fmla="*/ 376 h 420"/>
              <a:gd name="T8" fmla="*/ 360 w 764"/>
              <a:gd name="T9" fmla="*/ 420 h 420"/>
              <a:gd name="T10" fmla="*/ 4 w 764"/>
              <a:gd name="T11" fmla="*/ 420 h 420"/>
              <a:gd name="T12" fmla="*/ 0 w 764"/>
              <a:gd name="T1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4" h="420">
                <a:moveTo>
                  <a:pt x="0" y="0"/>
                </a:moveTo>
                <a:lnTo>
                  <a:pt x="572" y="40"/>
                </a:lnTo>
                <a:lnTo>
                  <a:pt x="764" y="324"/>
                </a:lnTo>
                <a:lnTo>
                  <a:pt x="764" y="376"/>
                </a:lnTo>
                <a:lnTo>
                  <a:pt x="360" y="420"/>
                </a:lnTo>
                <a:lnTo>
                  <a:pt x="4" y="4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98" name="Freeform 18"/>
          <p:cNvSpPr>
            <a:spLocks/>
          </p:cNvSpPr>
          <p:nvPr/>
        </p:nvSpPr>
        <p:spPr bwMode="auto">
          <a:xfrm>
            <a:off x="7334250" y="5568950"/>
            <a:ext cx="1244600" cy="742950"/>
          </a:xfrm>
          <a:custGeom>
            <a:avLst/>
            <a:gdLst>
              <a:gd name="T0" fmla="*/ 204 w 784"/>
              <a:gd name="T1" fmla="*/ 56 h 468"/>
              <a:gd name="T2" fmla="*/ 784 w 784"/>
              <a:gd name="T3" fmla="*/ 0 h 468"/>
              <a:gd name="T4" fmla="*/ 776 w 784"/>
              <a:gd name="T5" fmla="*/ 388 h 468"/>
              <a:gd name="T6" fmla="*/ 748 w 784"/>
              <a:gd name="T7" fmla="*/ 468 h 468"/>
              <a:gd name="T8" fmla="*/ 416 w 784"/>
              <a:gd name="T9" fmla="*/ 468 h 468"/>
              <a:gd name="T10" fmla="*/ 4 w 784"/>
              <a:gd name="T11" fmla="*/ 420 h 468"/>
              <a:gd name="T12" fmla="*/ 0 w 784"/>
              <a:gd name="T13" fmla="*/ 396 h 468"/>
              <a:gd name="T14" fmla="*/ 204 w 784"/>
              <a:gd name="T15" fmla="*/ 56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4" h="468">
                <a:moveTo>
                  <a:pt x="204" y="56"/>
                </a:moveTo>
                <a:lnTo>
                  <a:pt x="784" y="0"/>
                </a:lnTo>
                <a:lnTo>
                  <a:pt x="776" y="388"/>
                </a:lnTo>
                <a:lnTo>
                  <a:pt x="748" y="468"/>
                </a:lnTo>
                <a:lnTo>
                  <a:pt x="416" y="468"/>
                </a:lnTo>
                <a:lnTo>
                  <a:pt x="4" y="420"/>
                </a:lnTo>
                <a:lnTo>
                  <a:pt x="0" y="396"/>
                </a:lnTo>
                <a:lnTo>
                  <a:pt x="204" y="56"/>
                </a:lnTo>
                <a:close/>
              </a:path>
            </a:pathLst>
          </a:custGeom>
          <a:solidFill>
            <a:schemeClr val="bg2">
              <a:alpha val="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899" name="Text Box 19"/>
          <p:cNvSpPr txBox="1">
            <a:spLocks noChangeArrowheads="1"/>
          </p:cNvSpPr>
          <p:nvPr/>
        </p:nvSpPr>
        <p:spPr bwMode="auto">
          <a:xfrm>
            <a:off x="6203950" y="6421438"/>
            <a:ext cx="14033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zh-TW" sz="2000">
                <a:latin typeface="Tahoma" panose="020B0604030504040204" pitchFamily="34" charset="0"/>
                <a:ea typeface="標楷體" panose="03000509000000000000" pitchFamily="65" charset="-120"/>
              </a:rPr>
              <a:t>2 Domain</a:t>
            </a:r>
          </a:p>
        </p:txBody>
      </p:sp>
      <p:pic>
        <p:nvPicPr>
          <p:cNvPr id="122900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4" r="-508" b="66667"/>
          <a:stretch>
            <a:fillRect/>
          </a:stretch>
        </p:blipFill>
        <p:spPr bwMode="auto">
          <a:xfrm>
            <a:off x="7380288" y="981075"/>
            <a:ext cx="1258887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1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12" r="67062"/>
          <a:stretch>
            <a:fillRect/>
          </a:stretch>
        </p:blipFill>
        <p:spPr bwMode="auto">
          <a:xfrm>
            <a:off x="4921250" y="2524125"/>
            <a:ext cx="1235075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2" name="Picture 22"/>
          <p:cNvPicPr>
            <a:picLocks noChangeAspect="1" noChangeArrowheads="1"/>
          </p:cNvPicPr>
          <p:nvPr/>
        </p:nvPicPr>
        <p:blipFill>
          <a:blip r:embed="rId4">
            <a:lum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2" t="68504" r="33163"/>
          <a:stretch>
            <a:fillRect/>
          </a:stretch>
        </p:blipFill>
        <p:spPr bwMode="auto">
          <a:xfrm>
            <a:off x="6138863" y="2524125"/>
            <a:ext cx="12382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3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0" t="67343"/>
          <a:stretch>
            <a:fillRect/>
          </a:stretch>
        </p:blipFill>
        <p:spPr bwMode="auto">
          <a:xfrm>
            <a:off x="7345363" y="2465388"/>
            <a:ext cx="1276350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4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6" r="66554" b="29048"/>
          <a:stretch>
            <a:fillRect/>
          </a:stretch>
        </p:blipFill>
        <p:spPr bwMode="auto">
          <a:xfrm>
            <a:off x="4922838" y="1731963"/>
            <a:ext cx="1254125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5" t="32320" r="32838" b="27840"/>
          <a:stretch>
            <a:fillRect/>
          </a:stretch>
        </p:blipFill>
        <p:spPr bwMode="auto">
          <a:xfrm>
            <a:off x="6169025" y="1739900"/>
            <a:ext cx="1247775" cy="871538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6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2" t="34277" r="339" b="29630"/>
          <a:stretch>
            <a:fillRect/>
          </a:stretch>
        </p:blipFill>
        <p:spPr bwMode="auto">
          <a:xfrm>
            <a:off x="7386638" y="1725613"/>
            <a:ext cx="1222375" cy="7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07" name="Freeform 27"/>
          <p:cNvSpPr>
            <a:spLocks/>
          </p:cNvSpPr>
          <p:nvPr/>
        </p:nvSpPr>
        <p:spPr bwMode="auto">
          <a:xfrm>
            <a:off x="7748588" y="1717675"/>
            <a:ext cx="692150" cy="723900"/>
          </a:xfrm>
          <a:custGeom>
            <a:avLst/>
            <a:gdLst>
              <a:gd name="T0" fmla="*/ 8 w 432"/>
              <a:gd name="T1" fmla="*/ 44 h 456"/>
              <a:gd name="T2" fmla="*/ 112 w 432"/>
              <a:gd name="T3" fmla="*/ 0 h 456"/>
              <a:gd name="T4" fmla="*/ 432 w 432"/>
              <a:gd name="T5" fmla="*/ 0 h 456"/>
              <a:gd name="T6" fmla="*/ 432 w 432"/>
              <a:gd name="T7" fmla="*/ 456 h 456"/>
              <a:gd name="T8" fmla="*/ 152 w 432"/>
              <a:gd name="T9" fmla="*/ 456 h 456"/>
              <a:gd name="T10" fmla="*/ 0 w 432"/>
              <a:gd name="T11" fmla="*/ 396 h 456"/>
              <a:gd name="T12" fmla="*/ 8 w 432"/>
              <a:gd name="T13" fmla="*/ 44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2" h="456">
                <a:moveTo>
                  <a:pt x="8" y="44"/>
                </a:moveTo>
                <a:lnTo>
                  <a:pt x="112" y="0"/>
                </a:lnTo>
                <a:lnTo>
                  <a:pt x="432" y="0"/>
                </a:lnTo>
                <a:lnTo>
                  <a:pt x="432" y="456"/>
                </a:lnTo>
                <a:lnTo>
                  <a:pt x="152" y="456"/>
                </a:lnTo>
                <a:lnTo>
                  <a:pt x="0" y="396"/>
                </a:lnTo>
                <a:lnTo>
                  <a:pt x="8" y="44"/>
                </a:lnTo>
                <a:close/>
              </a:path>
            </a:pathLst>
          </a:custGeom>
          <a:solidFill>
            <a:schemeClr val="bg2">
              <a:alpha val="3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908" name="Freeform 28"/>
          <p:cNvSpPr>
            <a:spLocks/>
          </p:cNvSpPr>
          <p:nvPr/>
        </p:nvSpPr>
        <p:spPr bwMode="auto">
          <a:xfrm>
            <a:off x="5062538" y="1736725"/>
            <a:ext cx="730250" cy="730250"/>
          </a:xfrm>
          <a:custGeom>
            <a:avLst/>
            <a:gdLst>
              <a:gd name="T0" fmla="*/ 0 w 460"/>
              <a:gd name="T1" fmla="*/ 0 h 460"/>
              <a:gd name="T2" fmla="*/ 324 w 460"/>
              <a:gd name="T3" fmla="*/ 0 h 460"/>
              <a:gd name="T4" fmla="*/ 460 w 460"/>
              <a:gd name="T5" fmla="*/ 48 h 460"/>
              <a:gd name="T6" fmla="*/ 460 w 460"/>
              <a:gd name="T7" fmla="*/ 404 h 460"/>
              <a:gd name="T8" fmla="*/ 276 w 460"/>
              <a:gd name="T9" fmla="*/ 460 h 460"/>
              <a:gd name="T10" fmla="*/ 0 w 460"/>
              <a:gd name="T11" fmla="*/ 460 h 460"/>
              <a:gd name="T12" fmla="*/ 0 w 460"/>
              <a:gd name="T13" fmla="*/ 0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0" h="460">
                <a:moveTo>
                  <a:pt x="0" y="0"/>
                </a:moveTo>
                <a:lnTo>
                  <a:pt x="324" y="0"/>
                </a:lnTo>
                <a:lnTo>
                  <a:pt x="460" y="48"/>
                </a:lnTo>
                <a:lnTo>
                  <a:pt x="460" y="404"/>
                </a:lnTo>
                <a:lnTo>
                  <a:pt x="276" y="460"/>
                </a:lnTo>
                <a:lnTo>
                  <a:pt x="0" y="46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3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22909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" r="66985" b="66631"/>
          <a:stretch>
            <a:fillRect/>
          </a:stretch>
        </p:blipFill>
        <p:spPr bwMode="auto">
          <a:xfrm>
            <a:off x="4927600" y="1001713"/>
            <a:ext cx="1230313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0" name="Freeform 30"/>
          <p:cNvSpPr>
            <a:spLocks/>
          </p:cNvSpPr>
          <p:nvPr/>
        </p:nvSpPr>
        <p:spPr bwMode="auto">
          <a:xfrm>
            <a:off x="4933950" y="1008063"/>
            <a:ext cx="1206500" cy="666750"/>
          </a:xfrm>
          <a:custGeom>
            <a:avLst/>
            <a:gdLst>
              <a:gd name="T0" fmla="*/ 0 w 768"/>
              <a:gd name="T1" fmla="*/ 0 h 420"/>
              <a:gd name="T2" fmla="*/ 0 w 768"/>
              <a:gd name="T3" fmla="*/ 420 h 420"/>
              <a:gd name="T4" fmla="*/ 591 w 768"/>
              <a:gd name="T5" fmla="*/ 378 h 420"/>
              <a:gd name="T6" fmla="*/ 765 w 768"/>
              <a:gd name="T7" fmla="*/ 69 h 420"/>
              <a:gd name="T8" fmla="*/ 768 w 768"/>
              <a:gd name="T9" fmla="*/ 12 h 420"/>
              <a:gd name="T10" fmla="*/ 648 w 768"/>
              <a:gd name="T11" fmla="*/ 0 h 420"/>
              <a:gd name="T12" fmla="*/ 0 w 768"/>
              <a:gd name="T1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8" h="420">
                <a:moveTo>
                  <a:pt x="0" y="0"/>
                </a:moveTo>
                <a:lnTo>
                  <a:pt x="0" y="420"/>
                </a:lnTo>
                <a:lnTo>
                  <a:pt x="591" y="378"/>
                </a:lnTo>
                <a:lnTo>
                  <a:pt x="765" y="69"/>
                </a:lnTo>
                <a:lnTo>
                  <a:pt x="768" y="12"/>
                </a:lnTo>
                <a:lnTo>
                  <a:pt x="64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3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911" name="Freeform 31"/>
          <p:cNvSpPr>
            <a:spLocks/>
          </p:cNvSpPr>
          <p:nvPr/>
        </p:nvSpPr>
        <p:spPr bwMode="auto">
          <a:xfrm>
            <a:off x="7381875" y="990600"/>
            <a:ext cx="1257300" cy="685800"/>
          </a:xfrm>
          <a:custGeom>
            <a:avLst/>
            <a:gdLst>
              <a:gd name="T0" fmla="*/ 3 w 768"/>
              <a:gd name="T1" fmla="*/ 33 h 429"/>
              <a:gd name="T2" fmla="*/ 279 w 768"/>
              <a:gd name="T3" fmla="*/ 0 h 429"/>
              <a:gd name="T4" fmla="*/ 750 w 768"/>
              <a:gd name="T5" fmla="*/ 0 h 429"/>
              <a:gd name="T6" fmla="*/ 768 w 768"/>
              <a:gd name="T7" fmla="*/ 105 h 429"/>
              <a:gd name="T8" fmla="*/ 768 w 768"/>
              <a:gd name="T9" fmla="*/ 429 h 429"/>
              <a:gd name="T10" fmla="*/ 183 w 768"/>
              <a:gd name="T11" fmla="*/ 375 h 429"/>
              <a:gd name="T12" fmla="*/ 0 w 768"/>
              <a:gd name="T13" fmla="*/ 72 h 429"/>
              <a:gd name="T14" fmla="*/ 3 w 768"/>
              <a:gd name="T15" fmla="*/ 33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" h="429">
                <a:moveTo>
                  <a:pt x="3" y="33"/>
                </a:moveTo>
                <a:lnTo>
                  <a:pt x="279" y="0"/>
                </a:lnTo>
                <a:lnTo>
                  <a:pt x="750" y="0"/>
                </a:lnTo>
                <a:lnTo>
                  <a:pt x="768" y="105"/>
                </a:lnTo>
                <a:lnTo>
                  <a:pt x="768" y="429"/>
                </a:lnTo>
                <a:lnTo>
                  <a:pt x="183" y="375"/>
                </a:lnTo>
                <a:lnTo>
                  <a:pt x="0" y="72"/>
                </a:lnTo>
                <a:lnTo>
                  <a:pt x="3" y="33"/>
                </a:lnTo>
                <a:close/>
              </a:path>
            </a:pathLst>
          </a:custGeom>
          <a:solidFill>
            <a:schemeClr val="bg2">
              <a:alpha val="3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22912" name="Picture 32"/>
          <p:cNvPicPr>
            <a:picLocks noChangeAspect="1" noChangeArrowheads="1"/>
          </p:cNvPicPr>
          <p:nvPr/>
        </p:nvPicPr>
        <p:blipFill>
          <a:blip r:embed="rId4">
            <a:lum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0" t="2179" r="34471" b="66231"/>
          <a:stretch>
            <a:fillRect/>
          </a:stretch>
        </p:blipFill>
        <p:spPr bwMode="auto">
          <a:xfrm>
            <a:off x="6157913" y="993775"/>
            <a:ext cx="127635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13" name="Freeform 33"/>
          <p:cNvSpPr>
            <a:spLocks/>
          </p:cNvSpPr>
          <p:nvPr/>
        </p:nvSpPr>
        <p:spPr bwMode="auto">
          <a:xfrm>
            <a:off x="4921250" y="2582863"/>
            <a:ext cx="1212850" cy="666750"/>
          </a:xfrm>
          <a:custGeom>
            <a:avLst/>
            <a:gdLst>
              <a:gd name="T0" fmla="*/ 0 w 764"/>
              <a:gd name="T1" fmla="*/ 0 h 420"/>
              <a:gd name="T2" fmla="*/ 572 w 764"/>
              <a:gd name="T3" fmla="*/ 40 h 420"/>
              <a:gd name="T4" fmla="*/ 764 w 764"/>
              <a:gd name="T5" fmla="*/ 324 h 420"/>
              <a:gd name="T6" fmla="*/ 764 w 764"/>
              <a:gd name="T7" fmla="*/ 376 h 420"/>
              <a:gd name="T8" fmla="*/ 360 w 764"/>
              <a:gd name="T9" fmla="*/ 420 h 420"/>
              <a:gd name="T10" fmla="*/ 4 w 764"/>
              <a:gd name="T11" fmla="*/ 420 h 420"/>
              <a:gd name="T12" fmla="*/ 0 w 764"/>
              <a:gd name="T13" fmla="*/ 0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4" h="420">
                <a:moveTo>
                  <a:pt x="0" y="0"/>
                </a:moveTo>
                <a:lnTo>
                  <a:pt x="572" y="40"/>
                </a:lnTo>
                <a:lnTo>
                  <a:pt x="764" y="324"/>
                </a:lnTo>
                <a:lnTo>
                  <a:pt x="764" y="376"/>
                </a:lnTo>
                <a:lnTo>
                  <a:pt x="360" y="420"/>
                </a:lnTo>
                <a:lnTo>
                  <a:pt x="4" y="4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3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914" name="Freeform 34"/>
          <p:cNvSpPr>
            <a:spLocks/>
          </p:cNvSpPr>
          <p:nvPr/>
        </p:nvSpPr>
        <p:spPr bwMode="auto">
          <a:xfrm>
            <a:off x="7372350" y="2506663"/>
            <a:ext cx="1244600" cy="742950"/>
          </a:xfrm>
          <a:custGeom>
            <a:avLst/>
            <a:gdLst>
              <a:gd name="T0" fmla="*/ 204 w 784"/>
              <a:gd name="T1" fmla="*/ 56 h 468"/>
              <a:gd name="T2" fmla="*/ 784 w 784"/>
              <a:gd name="T3" fmla="*/ 0 h 468"/>
              <a:gd name="T4" fmla="*/ 776 w 784"/>
              <a:gd name="T5" fmla="*/ 388 h 468"/>
              <a:gd name="T6" fmla="*/ 748 w 784"/>
              <a:gd name="T7" fmla="*/ 468 h 468"/>
              <a:gd name="T8" fmla="*/ 416 w 784"/>
              <a:gd name="T9" fmla="*/ 468 h 468"/>
              <a:gd name="T10" fmla="*/ 4 w 784"/>
              <a:gd name="T11" fmla="*/ 420 h 468"/>
              <a:gd name="T12" fmla="*/ 0 w 784"/>
              <a:gd name="T13" fmla="*/ 396 h 468"/>
              <a:gd name="T14" fmla="*/ 204 w 784"/>
              <a:gd name="T15" fmla="*/ 56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4" h="468">
                <a:moveTo>
                  <a:pt x="204" y="56"/>
                </a:moveTo>
                <a:lnTo>
                  <a:pt x="784" y="0"/>
                </a:lnTo>
                <a:lnTo>
                  <a:pt x="776" y="388"/>
                </a:lnTo>
                <a:lnTo>
                  <a:pt x="748" y="468"/>
                </a:lnTo>
                <a:lnTo>
                  <a:pt x="416" y="468"/>
                </a:lnTo>
                <a:lnTo>
                  <a:pt x="4" y="420"/>
                </a:lnTo>
                <a:lnTo>
                  <a:pt x="0" y="396"/>
                </a:lnTo>
                <a:lnTo>
                  <a:pt x="204" y="56"/>
                </a:lnTo>
                <a:close/>
              </a:path>
            </a:pathLst>
          </a:custGeom>
          <a:solidFill>
            <a:schemeClr val="bg2">
              <a:alpha val="3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2915" name="Text Box 35"/>
          <p:cNvSpPr txBox="1">
            <a:spLocks noChangeArrowheads="1"/>
          </p:cNvSpPr>
          <p:nvPr/>
        </p:nvSpPr>
        <p:spPr bwMode="auto">
          <a:xfrm>
            <a:off x="1908175" y="0"/>
            <a:ext cx="7096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Wide View of IPS &amp; FFS Mode </a:t>
            </a:r>
          </a:p>
        </p:txBody>
      </p:sp>
      <p:sp>
        <p:nvSpPr>
          <p:cNvPr id="122916" name="Text Box 36"/>
          <p:cNvSpPr txBox="1">
            <a:spLocks noChangeArrowheads="1"/>
          </p:cNvSpPr>
          <p:nvPr/>
        </p:nvSpPr>
        <p:spPr bwMode="auto">
          <a:xfrm>
            <a:off x="831850" y="5467350"/>
            <a:ext cx="3243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zh-TW" sz="20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In Plane Switching &amp;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altLang="zh-TW" sz="20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Fringe Field Switching     </a:t>
            </a:r>
          </a:p>
        </p:txBody>
      </p:sp>
      <p:sp>
        <p:nvSpPr>
          <p:cNvPr id="122917" name="AutoShape 3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874125" y="6588125"/>
            <a:ext cx="269875" cy="269875"/>
          </a:xfrm>
          <a:prstGeom prst="actionButtonReturn">
            <a:avLst/>
          </a:prstGeom>
          <a:solidFill>
            <a:srgbClr val="C0C0C0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22918" name="Picture 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5" b="-128"/>
          <a:stretch>
            <a:fillRect/>
          </a:stretch>
        </p:blipFill>
        <p:spPr bwMode="auto">
          <a:xfrm>
            <a:off x="2711450" y="671513"/>
            <a:ext cx="1398588" cy="12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9" name="Picture 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5" b="47697"/>
          <a:stretch>
            <a:fillRect/>
          </a:stretch>
        </p:blipFill>
        <p:spPr bwMode="auto">
          <a:xfrm>
            <a:off x="684213" y="660400"/>
            <a:ext cx="1403350" cy="121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D077D912-F8DE-486A-81E5-6E9AB3728AF4}" type="slidenum">
              <a:rPr lang="en-US" altLang="zh-TW"/>
              <a:pPr/>
              <a:t>36</a:t>
            </a:fld>
            <a:endParaRPr lang="en-US" altLang="zh-TW"/>
          </a:p>
        </p:txBody>
      </p:sp>
      <p:grpSp>
        <p:nvGrpSpPr>
          <p:cNvPr id="128002" name="Group 2"/>
          <p:cNvGrpSpPr>
            <a:grpSpLocks/>
          </p:cNvGrpSpPr>
          <p:nvPr/>
        </p:nvGrpSpPr>
        <p:grpSpPr bwMode="auto">
          <a:xfrm>
            <a:off x="5870575" y="1611313"/>
            <a:ext cx="3014663" cy="2260600"/>
            <a:chOff x="3505" y="934"/>
            <a:chExt cx="1899" cy="1424"/>
          </a:xfrm>
        </p:grpSpPr>
        <p:graphicFrame>
          <p:nvGraphicFramePr>
            <p:cNvPr id="128003" name="Object 3"/>
            <p:cNvGraphicFramePr>
              <a:graphicFrameLocks noChangeAspect="1"/>
            </p:cNvGraphicFramePr>
            <p:nvPr/>
          </p:nvGraphicFramePr>
          <p:xfrm>
            <a:off x="3505" y="934"/>
            <a:ext cx="1899" cy="1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83" name="點陣圖影像" r:id="rId3" imgW="3209925" imgH="2409825" progId="Paint.Picture">
                    <p:embed/>
                  </p:oleObj>
                </mc:Choice>
                <mc:Fallback>
                  <p:oleObj name="點陣圖影像" r:id="rId3" imgW="3209925" imgH="2409825" progId="Paint.Picture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bright="6000" contrast="-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" y="934"/>
                          <a:ext cx="1899" cy="1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8004" name="Object 4"/>
            <p:cNvGraphicFramePr>
              <a:graphicFrameLocks noChangeAspect="1"/>
            </p:cNvGraphicFramePr>
            <p:nvPr/>
          </p:nvGraphicFramePr>
          <p:xfrm>
            <a:off x="4135" y="1460"/>
            <a:ext cx="632" cy="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84" name="點陣圖影像" r:id="rId5" imgW="3257550" imgH="2419350" progId="Paint.Picture">
                    <p:embed/>
                  </p:oleObj>
                </mc:Choice>
                <mc:Fallback>
                  <p:oleObj name="點陣圖影像" r:id="rId5" imgW="3257550" imgH="2419350" progId="Paint.Pictur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contrast="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3195" t="37378" r="34024" b="31799"/>
                        <a:stretch>
                          <a:fillRect/>
                        </a:stretch>
                      </p:blipFill>
                      <p:spPr bwMode="auto">
                        <a:xfrm>
                          <a:off x="4135" y="1460"/>
                          <a:ext cx="632" cy="4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8005" name="Object 5"/>
          <p:cNvGraphicFramePr>
            <a:graphicFrameLocks noChangeAspect="1"/>
          </p:cNvGraphicFramePr>
          <p:nvPr/>
        </p:nvGraphicFramePr>
        <p:xfrm>
          <a:off x="5867400" y="4097338"/>
          <a:ext cx="3060700" cy="22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5" name="點陣圖影像" r:id="rId7" imgW="3257550" imgH="2419350" progId="Paint.Picture">
                  <p:embed/>
                </p:oleObj>
              </mc:Choice>
              <mc:Fallback>
                <p:oleObj name="點陣圖影像" r:id="rId7" imgW="3257550" imgH="241935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contrast="2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097338"/>
                        <a:ext cx="3060700" cy="227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006" name="Group 6"/>
          <p:cNvGraphicFramePr>
            <a:graphicFrameLocks noGrp="1"/>
          </p:cNvGraphicFramePr>
          <p:nvPr/>
        </p:nvGraphicFramePr>
        <p:xfrm>
          <a:off x="547688" y="1677988"/>
          <a:ext cx="5032375" cy="4624389"/>
        </p:xfrm>
        <a:graphic>
          <a:graphicData uri="http://schemas.openxmlformats.org/drawingml/2006/table">
            <a:tbl>
              <a:tblPr/>
              <a:tblGrid>
                <a:gridCol w="1054100"/>
                <a:gridCol w="1117600"/>
                <a:gridCol w="1574800"/>
                <a:gridCol w="1285875"/>
              </a:tblGrid>
              <a:tr h="554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Layout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Real Pixel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Domain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57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Stripe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557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Zigzag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573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String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INNOLUX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8033" name="Picture 33"/>
          <p:cNvPicPr>
            <a:picLocks noChangeAspect="1" noChangeArrowheads="1"/>
          </p:cNvPicPr>
          <p:nvPr/>
        </p:nvPicPr>
        <p:blipFill>
          <a:blip r:embed="rId8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>
            <a:fillRect/>
          </a:stretch>
        </p:blipFill>
        <p:spPr bwMode="auto">
          <a:xfrm>
            <a:off x="2846388" y="2360613"/>
            <a:ext cx="1331912" cy="110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34" name="Picture 3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"/>
          <a:stretch>
            <a:fillRect/>
          </a:stretch>
        </p:blipFill>
        <p:spPr bwMode="auto">
          <a:xfrm>
            <a:off x="2847975" y="3686175"/>
            <a:ext cx="1331913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35" name="Picture 35"/>
          <p:cNvPicPr>
            <a:picLocks noChangeAspect="1" noChangeArrowheads="1"/>
          </p:cNvPicPr>
          <p:nvPr/>
        </p:nvPicPr>
        <p:blipFill>
          <a:blip r:embed="rId10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"/>
          <a:stretch>
            <a:fillRect/>
          </a:stretch>
        </p:blipFill>
        <p:spPr bwMode="auto">
          <a:xfrm>
            <a:off x="2849563" y="5068888"/>
            <a:ext cx="1331912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36" name="Picture 3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8853" r="15182" b="57433"/>
          <a:stretch>
            <a:fillRect/>
          </a:stretch>
        </p:blipFill>
        <p:spPr bwMode="auto">
          <a:xfrm>
            <a:off x="1716088" y="2355850"/>
            <a:ext cx="833437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37" name="Picture 3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0"/>
          <a:stretch>
            <a:fillRect/>
          </a:stretch>
        </p:blipFill>
        <p:spPr bwMode="auto">
          <a:xfrm>
            <a:off x="1741488" y="3689350"/>
            <a:ext cx="803275" cy="112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38" name="Picture 3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0223" r="8842" b="57057"/>
          <a:stretch>
            <a:fillRect/>
          </a:stretch>
        </p:blipFill>
        <p:spPr bwMode="auto">
          <a:xfrm>
            <a:off x="1749425" y="5068888"/>
            <a:ext cx="817563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039" name="Group 39"/>
          <p:cNvGrpSpPr>
            <a:grpSpLocks/>
          </p:cNvGrpSpPr>
          <p:nvPr/>
        </p:nvGrpSpPr>
        <p:grpSpPr bwMode="auto">
          <a:xfrm>
            <a:off x="4435475" y="2314575"/>
            <a:ext cx="1143000" cy="1179513"/>
            <a:chOff x="3920" y="1087"/>
            <a:chExt cx="720" cy="743"/>
          </a:xfrm>
        </p:grpSpPr>
        <p:sp>
          <p:nvSpPr>
            <p:cNvPr id="128040" name="Oval 40"/>
            <p:cNvSpPr>
              <a:spLocks noChangeArrowheads="1"/>
            </p:cNvSpPr>
            <p:nvPr/>
          </p:nvSpPr>
          <p:spPr bwMode="auto">
            <a:xfrm>
              <a:off x="3974" y="1378"/>
              <a:ext cx="96" cy="96"/>
            </a:xfrm>
            <a:prstGeom prst="ellipse">
              <a:avLst/>
            </a:prstGeom>
            <a:solidFill>
              <a:srgbClr val="FFFF49"/>
            </a:solidFill>
            <a:ln w="9525">
              <a:round/>
              <a:headEnd/>
              <a:tailEnd/>
            </a:ln>
            <a:effectLst/>
            <a:scene3d>
              <a:camera prst="legacyObliqueTopRight">
                <a:rot lat="16499998" lon="2700000" rev="0"/>
              </a:camera>
              <a:lightRig rig="legacyFlat4" dir="b"/>
            </a:scene3d>
            <a:sp3d extrusionH="290500" prstMaterial="legacyMatte">
              <a:bevelT w="13500" h="13500" prst="angle"/>
              <a:bevelB w="13500" h="13500" prst="angle"/>
              <a:extrusionClr>
                <a:srgbClr val="FFFF49"/>
              </a:extrusionClr>
              <a:contourClr>
                <a:srgbClr val="FFFF4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28041" name="Line 41"/>
            <p:cNvSpPr>
              <a:spLocks noChangeShapeType="1"/>
            </p:cNvSpPr>
            <p:nvPr/>
          </p:nvSpPr>
          <p:spPr bwMode="auto">
            <a:xfrm flipV="1">
              <a:off x="4185" y="1264"/>
              <a:ext cx="0" cy="3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Ctr="1">
              <a:spAutoFit/>
            </a:bodyPr>
            <a:lstStyle/>
            <a:p>
              <a:endParaRPr lang="zh-TW" altLang="en-US"/>
            </a:p>
          </p:txBody>
        </p:sp>
        <p:sp>
          <p:nvSpPr>
            <p:cNvPr id="128042" name="Line 42"/>
            <p:cNvSpPr>
              <a:spLocks noChangeShapeType="1"/>
            </p:cNvSpPr>
            <p:nvPr/>
          </p:nvSpPr>
          <p:spPr bwMode="auto">
            <a:xfrm>
              <a:off x="4185" y="1591"/>
              <a:ext cx="336" cy="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Ctr="1">
              <a:spAutoFit/>
            </a:bodyPr>
            <a:lstStyle/>
            <a:p>
              <a:endParaRPr lang="zh-TW" altLang="en-US"/>
            </a:p>
          </p:txBody>
        </p:sp>
        <p:sp>
          <p:nvSpPr>
            <p:cNvPr id="128043" name="Text Box 43"/>
            <p:cNvSpPr txBox="1">
              <a:spLocks noChangeArrowheads="1"/>
            </p:cNvSpPr>
            <p:nvPr/>
          </p:nvSpPr>
          <p:spPr bwMode="auto">
            <a:xfrm>
              <a:off x="3920" y="1599"/>
              <a:ext cx="1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154800" rIns="90000" bIns="118800" anchorCtr="1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x</a:t>
              </a:r>
            </a:p>
          </p:txBody>
        </p:sp>
        <p:sp>
          <p:nvSpPr>
            <p:cNvPr id="128044" name="Text Box 44"/>
            <p:cNvSpPr txBox="1">
              <a:spLocks noChangeArrowheads="1"/>
            </p:cNvSpPr>
            <p:nvPr/>
          </p:nvSpPr>
          <p:spPr bwMode="auto">
            <a:xfrm>
              <a:off x="4473" y="1465"/>
              <a:ext cx="16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154800" rIns="90000" bIns="118800" anchorCtr="1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y</a:t>
              </a:r>
            </a:p>
          </p:txBody>
        </p:sp>
        <p:sp>
          <p:nvSpPr>
            <p:cNvPr id="128045" name="Line 45"/>
            <p:cNvSpPr>
              <a:spLocks noChangeShapeType="1"/>
            </p:cNvSpPr>
            <p:nvPr/>
          </p:nvSpPr>
          <p:spPr bwMode="auto">
            <a:xfrm flipH="1">
              <a:off x="4041" y="1588"/>
              <a:ext cx="144" cy="10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Ctr="1">
              <a:spAutoFit/>
            </a:bodyPr>
            <a:lstStyle/>
            <a:p>
              <a:endParaRPr lang="zh-TW" altLang="en-US"/>
            </a:p>
          </p:txBody>
        </p:sp>
        <p:sp>
          <p:nvSpPr>
            <p:cNvPr id="128046" name="Text Box 46"/>
            <p:cNvSpPr txBox="1">
              <a:spLocks noChangeArrowheads="1"/>
            </p:cNvSpPr>
            <p:nvPr/>
          </p:nvSpPr>
          <p:spPr bwMode="auto">
            <a:xfrm>
              <a:off x="4103" y="1087"/>
              <a:ext cx="1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154800" rIns="90000" bIns="118800" anchorCtr="1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z</a:t>
              </a:r>
            </a:p>
          </p:txBody>
        </p:sp>
        <p:sp>
          <p:nvSpPr>
            <p:cNvPr id="128047" name="Oval 47"/>
            <p:cNvSpPr>
              <a:spLocks noChangeArrowheads="1"/>
            </p:cNvSpPr>
            <p:nvPr/>
          </p:nvSpPr>
          <p:spPr bwMode="auto">
            <a:xfrm>
              <a:off x="4185" y="1504"/>
              <a:ext cx="96" cy="96"/>
            </a:xfrm>
            <a:prstGeom prst="ellipse">
              <a:avLst/>
            </a:prstGeom>
            <a:solidFill>
              <a:srgbClr val="FFFF49"/>
            </a:solidFill>
            <a:ln w="9525">
              <a:round/>
              <a:headEnd/>
              <a:tailEnd/>
            </a:ln>
            <a:effectLst/>
            <a:scene3d>
              <a:camera prst="legacyObliqueTopRight">
                <a:rot lat="5100000" lon="2700000" rev="0"/>
              </a:camera>
              <a:lightRig rig="legacyFlat4" dir="b"/>
            </a:scene3d>
            <a:sp3d extrusionH="290500" prstMaterial="legacyMatte">
              <a:bevelT w="13500" h="13500" prst="angle"/>
              <a:bevelB w="13500" h="13500" prst="angle"/>
              <a:extrusionClr>
                <a:srgbClr val="FFFF49"/>
              </a:extrusionClr>
              <a:contourClr>
                <a:srgbClr val="FFFF4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</p:grpSp>
      <p:grpSp>
        <p:nvGrpSpPr>
          <p:cNvPr id="128048" name="Group 48"/>
          <p:cNvGrpSpPr>
            <a:grpSpLocks/>
          </p:cNvGrpSpPr>
          <p:nvPr/>
        </p:nvGrpSpPr>
        <p:grpSpPr bwMode="auto">
          <a:xfrm>
            <a:off x="4437063" y="3590925"/>
            <a:ext cx="1143000" cy="1236663"/>
            <a:chOff x="4902" y="1104"/>
            <a:chExt cx="720" cy="779"/>
          </a:xfrm>
        </p:grpSpPr>
        <p:sp>
          <p:nvSpPr>
            <p:cNvPr id="128049" name="Oval 49"/>
            <p:cNvSpPr>
              <a:spLocks noChangeArrowheads="1"/>
            </p:cNvSpPr>
            <p:nvPr/>
          </p:nvSpPr>
          <p:spPr bwMode="auto">
            <a:xfrm>
              <a:off x="4974" y="1422"/>
              <a:ext cx="96" cy="96"/>
            </a:xfrm>
            <a:prstGeom prst="ellipse">
              <a:avLst/>
            </a:prstGeom>
            <a:solidFill>
              <a:srgbClr val="FFFF49"/>
            </a:solidFill>
            <a:ln w="9525">
              <a:round/>
              <a:headEnd/>
              <a:tailEnd/>
            </a:ln>
            <a:effectLst/>
            <a:scene3d>
              <a:camera prst="legacyObliqueTopRight">
                <a:rot lat="16499998" lon="2700000" rev="0"/>
              </a:camera>
              <a:lightRig rig="legacyFlat4" dir="b"/>
            </a:scene3d>
            <a:sp3d extrusionH="290500" prstMaterial="legacyMatte">
              <a:bevelT w="13500" h="13500" prst="angle"/>
              <a:bevelB w="13500" h="13500" prst="angle"/>
              <a:extrusionClr>
                <a:srgbClr val="FFFF49"/>
              </a:extrusionClr>
              <a:contourClr>
                <a:srgbClr val="FFFF4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28050" name="Oval 50"/>
            <p:cNvSpPr>
              <a:spLocks noChangeArrowheads="1"/>
            </p:cNvSpPr>
            <p:nvPr/>
          </p:nvSpPr>
          <p:spPr bwMode="auto">
            <a:xfrm>
              <a:off x="5106" y="1554"/>
              <a:ext cx="96" cy="96"/>
            </a:xfrm>
            <a:prstGeom prst="ellipse">
              <a:avLst/>
            </a:prstGeom>
            <a:solidFill>
              <a:srgbClr val="FFFF49"/>
            </a:solidFill>
            <a:ln w="9525">
              <a:round/>
              <a:headEnd/>
              <a:tailEnd/>
            </a:ln>
            <a:effectLst/>
            <a:scene3d>
              <a:camera prst="legacyObliqueTopRight">
                <a:rot lat="3300000" lon="1200000" rev="0"/>
              </a:camera>
              <a:lightRig rig="legacyFlat4" dir="b"/>
            </a:scene3d>
            <a:sp3d extrusionH="290500" prstMaterial="legacyMatte">
              <a:bevelT w="13500" h="13500" prst="angle"/>
              <a:bevelB w="13500" h="13500" prst="angle"/>
              <a:extrusionClr>
                <a:srgbClr val="FFFF49"/>
              </a:extrusionClr>
              <a:contourClr>
                <a:srgbClr val="FFFF4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28051" name="Line 51"/>
            <p:cNvSpPr>
              <a:spLocks noChangeShapeType="1"/>
            </p:cNvSpPr>
            <p:nvPr/>
          </p:nvSpPr>
          <p:spPr bwMode="auto">
            <a:xfrm flipV="1">
              <a:off x="5167" y="1293"/>
              <a:ext cx="0" cy="36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Ctr="1">
              <a:spAutoFit/>
            </a:bodyPr>
            <a:lstStyle/>
            <a:p>
              <a:endParaRPr lang="zh-TW" altLang="en-US"/>
            </a:p>
          </p:txBody>
        </p:sp>
        <p:sp>
          <p:nvSpPr>
            <p:cNvPr id="128052" name="Line 52"/>
            <p:cNvSpPr>
              <a:spLocks noChangeShapeType="1"/>
            </p:cNvSpPr>
            <p:nvPr/>
          </p:nvSpPr>
          <p:spPr bwMode="auto">
            <a:xfrm>
              <a:off x="5167" y="1644"/>
              <a:ext cx="336" cy="9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Ctr="1">
              <a:spAutoFit/>
            </a:bodyPr>
            <a:lstStyle/>
            <a:p>
              <a:endParaRPr lang="zh-TW" altLang="en-US"/>
            </a:p>
          </p:txBody>
        </p:sp>
        <p:sp>
          <p:nvSpPr>
            <p:cNvPr id="128053" name="Text Box 53"/>
            <p:cNvSpPr txBox="1">
              <a:spLocks noChangeArrowheads="1"/>
            </p:cNvSpPr>
            <p:nvPr/>
          </p:nvSpPr>
          <p:spPr bwMode="auto">
            <a:xfrm>
              <a:off x="4902" y="1652"/>
              <a:ext cx="1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154800" rIns="90000" bIns="118800" anchorCtr="1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x</a:t>
              </a:r>
            </a:p>
          </p:txBody>
        </p:sp>
        <p:sp>
          <p:nvSpPr>
            <p:cNvPr id="128054" name="Text Box 54"/>
            <p:cNvSpPr txBox="1">
              <a:spLocks noChangeArrowheads="1"/>
            </p:cNvSpPr>
            <p:nvPr/>
          </p:nvSpPr>
          <p:spPr bwMode="auto">
            <a:xfrm>
              <a:off x="5455" y="1518"/>
              <a:ext cx="16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154800" rIns="90000" bIns="118800" anchorCtr="1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y</a:t>
              </a:r>
            </a:p>
          </p:txBody>
        </p:sp>
        <p:sp>
          <p:nvSpPr>
            <p:cNvPr id="128055" name="Line 55"/>
            <p:cNvSpPr>
              <a:spLocks noChangeShapeType="1"/>
            </p:cNvSpPr>
            <p:nvPr/>
          </p:nvSpPr>
          <p:spPr bwMode="auto">
            <a:xfrm flipH="1">
              <a:off x="5023" y="1641"/>
              <a:ext cx="144" cy="10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Ctr="1">
              <a:spAutoFit/>
            </a:bodyPr>
            <a:lstStyle/>
            <a:p>
              <a:endParaRPr lang="zh-TW" altLang="en-US"/>
            </a:p>
          </p:txBody>
        </p:sp>
        <p:sp>
          <p:nvSpPr>
            <p:cNvPr id="128056" name="Text Box 56"/>
            <p:cNvSpPr txBox="1">
              <a:spLocks noChangeArrowheads="1"/>
            </p:cNvSpPr>
            <p:nvPr/>
          </p:nvSpPr>
          <p:spPr bwMode="auto">
            <a:xfrm>
              <a:off x="5085" y="1104"/>
              <a:ext cx="1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154800" rIns="90000" bIns="118800" anchorCtr="1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z</a:t>
              </a:r>
            </a:p>
          </p:txBody>
        </p:sp>
        <p:sp>
          <p:nvSpPr>
            <p:cNvPr id="128057" name="Oval 57"/>
            <p:cNvSpPr>
              <a:spLocks noChangeArrowheads="1"/>
            </p:cNvSpPr>
            <p:nvPr/>
          </p:nvSpPr>
          <p:spPr bwMode="auto">
            <a:xfrm>
              <a:off x="5167" y="1557"/>
              <a:ext cx="96" cy="96"/>
            </a:xfrm>
            <a:prstGeom prst="ellipse">
              <a:avLst/>
            </a:prstGeom>
            <a:solidFill>
              <a:srgbClr val="FFFF49"/>
            </a:solidFill>
            <a:ln w="9525">
              <a:round/>
              <a:headEnd/>
              <a:tailEnd/>
            </a:ln>
            <a:effectLst/>
            <a:scene3d>
              <a:camera prst="legacyObliqueTopRight">
                <a:rot lat="5100000" lon="2700000" rev="0"/>
              </a:camera>
              <a:lightRig rig="legacyFlat4" dir="b"/>
            </a:scene3d>
            <a:sp3d extrusionH="290500" prstMaterial="legacyMatte">
              <a:bevelT w="13500" h="13500" prst="angle"/>
              <a:bevelB w="13500" h="13500" prst="angle"/>
              <a:extrusionClr>
                <a:srgbClr val="FFFF49"/>
              </a:extrusionClr>
              <a:contourClr>
                <a:srgbClr val="FFFF4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  <p:sp>
          <p:nvSpPr>
            <p:cNvPr id="128058" name="Oval 58"/>
            <p:cNvSpPr>
              <a:spLocks noChangeArrowheads="1"/>
            </p:cNvSpPr>
            <p:nvPr/>
          </p:nvSpPr>
          <p:spPr bwMode="auto">
            <a:xfrm>
              <a:off x="4980" y="1494"/>
              <a:ext cx="96" cy="96"/>
            </a:xfrm>
            <a:prstGeom prst="ellipse">
              <a:avLst/>
            </a:prstGeom>
            <a:solidFill>
              <a:srgbClr val="FFFF49"/>
            </a:solidFill>
            <a:ln w="9525">
              <a:round/>
              <a:headEnd/>
              <a:tailEnd/>
            </a:ln>
            <a:effectLst/>
            <a:scene3d>
              <a:camera prst="legacyObliqueTopRight">
                <a:rot lat="18600000" lon="1800000" rev="0"/>
              </a:camera>
              <a:lightRig rig="legacyFlat4" dir="b"/>
            </a:scene3d>
            <a:sp3d extrusionH="290500" prstMaterial="legacyMatte">
              <a:bevelT w="13500" h="13500" prst="angle"/>
              <a:bevelB w="13500" h="13500" prst="angle"/>
              <a:extrusionClr>
                <a:srgbClr val="FFFF49"/>
              </a:extrusionClr>
              <a:contourClr>
                <a:srgbClr val="FFFF49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TW" altLang="en-US"/>
            </a:p>
          </p:txBody>
        </p:sp>
      </p:grpSp>
      <p:grpSp>
        <p:nvGrpSpPr>
          <p:cNvPr id="128059" name="Group 59"/>
          <p:cNvGrpSpPr>
            <a:grpSpLocks/>
          </p:cNvGrpSpPr>
          <p:nvPr/>
        </p:nvGrpSpPr>
        <p:grpSpPr bwMode="auto">
          <a:xfrm>
            <a:off x="4440238" y="4954588"/>
            <a:ext cx="1143000" cy="1208087"/>
            <a:chOff x="3152" y="1034"/>
            <a:chExt cx="720" cy="761"/>
          </a:xfrm>
        </p:grpSpPr>
        <p:sp>
          <p:nvSpPr>
            <p:cNvPr id="128060" name="Text Box 60"/>
            <p:cNvSpPr txBox="1">
              <a:spLocks noChangeArrowheads="1"/>
            </p:cNvSpPr>
            <p:nvPr/>
          </p:nvSpPr>
          <p:spPr bwMode="auto">
            <a:xfrm>
              <a:off x="3335" y="1034"/>
              <a:ext cx="1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154800" rIns="90000" bIns="118800" anchorCtr="1">
              <a:spAutoFit/>
            </a:bodyPr>
            <a:lstStyle/>
            <a:p>
              <a:pPr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TW" sz="1200">
                  <a:solidFill>
                    <a:srgbClr val="000000"/>
                  </a:solidFill>
                  <a:latin typeface="Tahoma" panose="020B0604030504040204" pitchFamily="34" charset="0"/>
                  <a:ea typeface="標楷體" panose="03000509000000000000" pitchFamily="65" charset="-120"/>
                </a:rPr>
                <a:t>z</a:t>
              </a:r>
            </a:p>
          </p:txBody>
        </p:sp>
        <p:grpSp>
          <p:nvGrpSpPr>
            <p:cNvPr id="128061" name="Group 61"/>
            <p:cNvGrpSpPr>
              <a:grpSpLocks/>
            </p:cNvGrpSpPr>
            <p:nvPr/>
          </p:nvGrpSpPr>
          <p:grpSpPr bwMode="auto">
            <a:xfrm>
              <a:off x="3152" y="1205"/>
              <a:ext cx="720" cy="590"/>
              <a:chOff x="3152" y="1205"/>
              <a:chExt cx="720" cy="590"/>
            </a:xfrm>
          </p:grpSpPr>
          <p:sp>
            <p:nvSpPr>
              <p:cNvPr id="128062" name="Oval 62"/>
              <p:cNvSpPr>
                <a:spLocks noChangeArrowheads="1"/>
              </p:cNvSpPr>
              <p:nvPr/>
            </p:nvSpPr>
            <p:spPr bwMode="auto">
              <a:xfrm>
                <a:off x="3200" y="1334"/>
                <a:ext cx="96" cy="96"/>
              </a:xfrm>
              <a:prstGeom prst="ellipse">
                <a:avLst/>
              </a:prstGeom>
              <a:solidFill>
                <a:srgbClr val="FFFF49"/>
              </a:solidFill>
              <a:ln w="9525">
                <a:round/>
                <a:headEnd/>
                <a:tailEnd/>
              </a:ln>
              <a:effectLst/>
              <a:scene3d>
                <a:camera prst="legacyObliqueTopRight">
                  <a:rot lat="16499998" lon="2700000" rev="0"/>
                </a:camera>
                <a:lightRig rig="legacyFlat4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FFF49"/>
                </a:extrusionClr>
                <a:contourClr>
                  <a:srgbClr val="FFFF4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28063" name="Oval 63"/>
              <p:cNvSpPr>
                <a:spLocks noChangeArrowheads="1"/>
              </p:cNvSpPr>
              <p:nvPr/>
            </p:nvSpPr>
            <p:spPr bwMode="auto">
              <a:xfrm>
                <a:off x="3344" y="1478"/>
                <a:ext cx="96" cy="96"/>
              </a:xfrm>
              <a:prstGeom prst="ellipse">
                <a:avLst/>
              </a:prstGeom>
              <a:solidFill>
                <a:srgbClr val="FFFF49"/>
              </a:solidFill>
              <a:ln w="9525">
                <a:round/>
                <a:headEnd/>
                <a:tailEnd/>
              </a:ln>
              <a:effectLst/>
              <a:scene3d>
                <a:camera prst="legacyObliqueTopRight">
                  <a:rot lat="3300000" lon="20699999" rev="0"/>
                </a:camera>
                <a:lightRig rig="legacyFlat4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FFF49"/>
                </a:extrusionClr>
                <a:contourClr>
                  <a:srgbClr val="FFFF4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28064" name="Oval 64"/>
              <p:cNvSpPr>
                <a:spLocks noChangeArrowheads="1"/>
              </p:cNvSpPr>
              <p:nvPr/>
            </p:nvSpPr>
            <p:spPr bwMode="auto">
              <a:xfrm>
                <a:off x="3356" y="1466"/>
                <a:ext cx="96" cy="96"/>
              </a:xfrm>
              <a:prstGeom prst="ellipse">
                <a:avLst/>
              </a:prstGeom>
              <a:solidFill>
                <a:srgbClr val="FFFF49"/>
              </a:solidFill>
              <a:ln w="9525">
                <a:round/>
                <a:headEnd/>
                <a:tailEnd/>
              </a:ln>
              <a:effectLst/>
              <a:scene3d>
                <a:camera prst="legacyObliqueTopRight">
                  <a:rot lat="3300000" lon="1200000" rev="0"/>
                </a:camera>
                <a:lightRig rig="legacyFlat4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FFF49"/>
                </a:extrusionClr>
                <a:contourClr>
                  <a:srgbClr val="FFFF4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28065" name="Line 65"/>
              <p:cNvSpPr>
                <a:spLocks noChangeShapeType="1"/>
              </p:cNvSpPr>
              <p:nvPr/>
            </p:nvSpPr>
            <p:spPr bwMode="auto">
              <a:xfrm flipV="1">
                <a:off x="3417" y="1205"/>
                <a:ext cx="0" cy="36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Ctr="1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28066" name="Line 66"/>
              <p:cNvSpPr>
                <a:spLocks noChangeShapeType="1"/>
              </p:cNvSpPr>
              <p:nvPr/>
            </p:nvSpPr>
            <p:spPr bwMode="auto">
              <a:xfrm>
                <a:off x="3417" y="1556"/>
                <a:ext cx="336" cy="9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Ctr="1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28067" name="Text Box 67"/>
              <p:cNvSpPr txBox="1">
                <a:spLocks noChangeArrowheads="1"/>
              </p:cNvSpPr>
              <p:nvPr/>
            </p:nvSpPr>
            <p:spPr bwMode="auto">
              <a:xfrm>
                <a:off x="3152" y="1564"/>
                <a:ext cx="17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00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154800" rIns="90000" bIns="118800" anchorCtr="1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TW" sz="1200">
                    <a:solidFill>
                      <a:srgbClr val="000000"/>
                    </a:solidFill>
                    <a:latin typeface="Tahoma" panose="020B0604030504040204" pitchFamily="34" charset="0"/>
                    <a:ea typeface="標楷體" panose="03000509000000000000" pitchFamily="65" charset="-120"/>
                  </a:rPr>
                  <a:t>x</a:t>
                </a:r>
              </a:p>
            </p:txBody>
          </p:sp>
          <p:sp>
            <p:nvSpPr>
              <p:cNvPr id="128068" name="Text Box 68"/>
              <p:cNvSpPr txBox="1">
                <a:spLocks noChangeArrowheads="1"/>
              </p:cNvSpPr>
              <p:nvPr/>
            </p:nvSpPr>
            <p:spPr bwMode="auto">
              <a:xfrm>
                <a:off x="3705" y="1430"/>
                <a:ext cx="167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00"/>
                    </a:solidFill>
                  </a14:hiddenFill>
                </a:ex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154800" rIns="90000" bIns="118800" anchorCtr="1">
                <a:spAutoFit/>
              </a:bodyPr>
              <a:lstStyle/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TW" sz="1200">
                    <a:solidFill>
                      <a:srgbClr val="000000"/>
                    </a:solidFill>
                    <a:latin typeface="Tahoma" panose="020B0604030504040204" pitchFamily="34" charset="0"/>
                    <a:ea typeface="標楷體" panose="03000509000000000000" pitchFamily="65" charset="-120"/>
                  </a:rPr>
                  <a:t>y</a:t>
                </a:r>
              </a:p>
            </p:txBody>
          </p:sp>
          <p:sp>
            <p:nvSpPr>
              <p:cNvPr id="128069" name="Line 69"/>
              <p:cNvSpPr>
                <a:spLocks noChangeShapeType="1"/>
              </p:cNvSpPr>
              <p:nvPr/>
            </p:nvSpPr>
            <p:spPr bwMode="auto">
              <a:xfrm flipH="1">
                <a:off x="3273" y="1553"/>
                <a:ext cx="144" cy="10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Ctr="1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28070" name="Oval 70"/>
              <p:cNvSpPr>
                <a:spLocks noChangeArrowheads="1"/>
              </p:cNvSpPr>
              <p:nvPr/>
            </p:nvSpPr>
            <p:spPr bwMode="auto">
              <a:xfrm>
                <a:off x="3417" y="1469"/>
                <a:ext cx="96" cy="96"/>
              </a:xfrm>
              <a:prstGeom prst="ellipse">
                <a:avLst/>
              </a:prstGeom>
              <a:solidFill>
                <a:srgbClr val="FFFF49"/>
              </a:solidFill>
              <a:ln w="9525">
                <a:round/>
                <a:headEnd/>
                <a:tailEnd/>
              </a:ln>
              <a:effectLst/>
              <a:scene3d>
                <a:camera prst="legacyObliqueTopRight">
                  <a:rot lat="5100000" lon="2700000" rev="0"/>
                </a:camera>
                <a:lightRig rig="legacyFlat4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FFF49"/>
                </a:extrusionClr>
                <a:contourClr>
                  <a:srgbClr val="FFFF4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28071" name="Oval 71"/>
              <p:cNvSpPr>
                <a:spLocks noChangeArrowheads="1"/>
              </p:cNvSpPr>
              <p:nvPr/>
            </p:nvSpPr>
            <p:spPr bwMode="auto">
              <a:xfrm>
                <a:off x="3188" y="1382"/>
                <a:ext cx="96" cy="96"/>
              </a:xfrm>
              <a:prstGeom prst="ellipse">
                <a:avLst/>
              </a:prstGeom>
              <a:solidFill>
                <a:srgbClr val="FFFF49"/>
              </a:solidFill>
              <a:ln w="9525">
                <a:round/>
                <a:headEnd/>
                <a:tailEnd/>
              </a:ln>
              <a:effectLst/>
              <a:scene3d>
                <a:camera prst="legacyObliqueTopRight">
                  <a:rot lat="18300000" lon="1800000" rev="0"/>
                </a:camera>
                <a:lightRig rig="legacyFlat4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FFF49"/>
                </a:extrusionClr>
                <a:contourClr>
                  <a:srgbClr val="FFFF4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28072" name="Oval 72"/>
              <p:cNvSpPr>
                <a:spLocks noChangeArrowheads="1"/>
              </p:cNvSpPr>
              <p:nvPr/>
            </p:nvSpPr>
            <p:spPr bwMode="auto">
              <a:xfrm>
                <a:off x="3230" y="1406"/>
                <a:ext cx="96" cy="96"/>
              </a:xfrm>
              <a:prstGeom prst="ellipse">
                <a:avLst/>
              </a:prstGeom>
              <a:solidFill>
                <a:srgbClr val="FFFF49"/>
              </a:solidFill>
              <a:ln w="9525">
                <a:round/>
                <a:headEnd/>
                <a:tailEnd/>
              </a:ln>
              <a:effectLst/>
              <a:scene3d>
                <a:camera prst="legacyObliqueTopRight">
                  <a:rot lat="18600000" lon="1800000" rev="0"/>
                </a:camera>
                <a:lightRig rig="legacyFlat4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FFF49"/>
                </a:extrusionClr>
                <a:contourClr>
                  <a:srgbClr val="FFFF4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28073" name="Oval 73"/>
              <p:cNvSpPr>
                <a:spLocks noChangeArrowheads="1"/>
              </p:cNvSpPr>
              <p:nvPr/>
            </p:nvSpPr>
            <p:spPr bwMode="auto">
              <a:xfrm>
                <a:off x="3542" y="1400"/>
                <a:ext cx="96" cy="96"/>
              </a:xfrm>
              <a:prstGeom prst="ellipse">
                <a:avLst/>
              </a:prstGeom>
              <a:solidFill>
                <a:srgbClr val="FFFF49"/>
              </a:solidFill>
              <a:ln w="9525">
                <a:round/>
                <a:headEnd/>
                <a:tailEnd/>
              </a:ln>
              <a:effectLst/>
              <a:scene3d>
                <a:camera prst="legacyObliqueTopRight">
                  <a:rot lat="17699998" lon="19199999" rev="0"/>
                </a:camera>
                <a:lightRig rig="legacyFlat4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FFF49"/>
                </a:extrusionClr>
                <a:contourClr>
                  <a:srgbClr val="FFFF4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  <p:sp>
            <p:nvSpPr>
              <p:cNvPr id="128074" name="Oval 74"/>
              <p:cNvSpPr>
                <a:spLocks noChangeArrowheads="1"/>
              </p:cNvSpPr>
              <p:nvPr/>
            </p:nvSpPr>
            <p:spPr bwMode="auto">
              <a:xfrm>
                <a:off x="3344" y="1400"/>
                <a:ext cx="96" cy="96"/>
              </a:xfrm>
              <a:prstGeom prst="ellipse">
                <a:avLst/>
              </a:prstGeom>
              <a:solidFill>
                <a:srgbClr val="FFFF49"/>
              </a:solidFill>
              <a:ln w="9525">
                <a:round/>
                <a:headEnd/>
                <a:tailEnd/>
              </a:ln>
              <a:effectLst/>
              <a:scene3d>
                <a:camera prst="legacyObliqueTopRight">
                  <a:rot lat="18600000" lon="300000" rev="0"/>
                </a:camera>
                <a:lightRig rig="legacyFlat4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FFF49"/>
                </a:extrusionClr>
                <a:contourClr>
                  <a:srgbClr val="FFFF4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TW" altLang="en-US"/>
              </a:p>
            </p:txBody>
          </p:sp>
        </p:grpSp>
      </p:grpSp>
      <p:sp>
        <p:nvSpPr>
          <p:cNvPr id="128075" name="Text Box 75"/>
          <p:cNvSpPr txBox="1">
            <a:spLocks noChangeArrowheads="1"/>
          </p:cNvSpPr>
          <p:nvPr/>
        </p:nvSpPr>
        <p:spPr bwMode="auto">
          <a:xfrm>
            <a:off x="6880225" y="4146550"/>
            <a:ext cx="1122363" cy="250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18800">
            <a:spAutoFit/>
          </a:bodyPr>
          <a:lstStyle/>
          <a:p>
            <a:pPr algn="ctr">
              <a:lnSpc>
                <a:spcPct val="40000"/>
              </a:lnSpc>
              <a:spcBef>
                <a:spcPct val="20000"/>
              </a:spcBef>
            </a:pPr>
            <a:r>
              <a:rPr lang="en-US" altLang="zh-TW" sz="1400" b="0">
                <a:solidFill>
                  <a:srgbClr val="000000"/>
                </a:solidFill>
                <a:ea typeface="標楷體" panose="03000509000000000000" pitchFamily="65" charset="-120"/>
              </a:rPr>
              <a:t>String FFS</a:t>
            </a:r>
          </a:p>
        </p:txBody>
      </p:sp>
      <p:sp>
        <p:nvSpPr>
          <p:cNvPr id="128076" name="Text Box 76"/>
          <p:cNvSpPr txBox="1">
            <a:spLocks noChangeArrowheads="1"/>
          </p:cNvSpPr>
          <p:nvPr/>
        </p:nvSpPr>
        <p:spPr bwMode="auto">
          <a:xfrm>
            <a:off x="6880225" y="1671638"/>
            <a:ext cx="1114425" cy="250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18800">
            <a:spAutoFit/>
          </a:bodyPr>
          <a:lstStyle/>
          <a:p>
            <a:pPr algn="ctr">
              <a:lnSpc>
                <a:spcPct val="40000"/>
              </a:lnSpc>
              <a:spcBef>
                <a:spcPct val="20000"/>
              </a:spcBef>
            </a:pPr>
            <a:r>
              <a:rPr lang="en-US" altLang="zh-TW" sz="1400" b="0">
                <a:solidFill>
                  <a:srgbClr val="000000"/>
                </a:solidFill>
                <a:ea typeface="標楷體" panose="03000509000000000000" pitchFamily="65" charset="-120"/>
              </a:rPr>
              <a:t>Stripe FFS</a:t>
            </a:r>
          </a:p>
        </p:txBody>
      </p:sp>
      <p:sp>
        <p:nvSpPr>
          <p:cNvPr id="128077" name="Rectangle 77"/>
          <p:cNvSpPr>
            <a:spLocks noChangeArrowheads="1"/>
          </p:cNvSpPr>
          <p:nvPr/>
        </p:nvSpPr>
        <p:spPr bwMode="auto">
          <a:xfrm>
            <a:off x="6821488" y="2389188"/>
            <a:ext cx="1117600" cy="787400"/>
          </a:xfrm>
          <a:prstGeom prst="rect">
            <a:avLst/>
          </a:prstGeom>
          <a:noFill/>
          <a:ln w="381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8078" name="Rectangle 78"/>
          <p:cNvSpPr>
            <a:spLocks noChangeArrowheads="1"/>
          </p:cNvSpPr>
          <p:nvPr/>
        </p:nvSpPr>
        <p:spPr bwMode="auto">
          <a:xfrm>
            <a:off x="6821488" y="4929188"/>
            <a:ext cx="1117600" cy="787400"/>
          </a:xfrm>
          <a:prstGeom prst="rect">
            <a:avLst/>
          </a:prstGeom>
          <a:noFill/>
          <a:ln w="3810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E4A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8079" name="Text Box 79"/>
          <p:cNvSpPr txBox="1">
            <a:spLocks noChangeArrowheads="1"/>
          </p:cNvSpPr>
          <p:nvPr/>
        </p:nvSpPr>
        <p:spPr bwMode="auto">
          <a:xfrm>
            <a:off x="393700" y="4781550"/>
            <a:ext cx="2832100" cy="366713"/>
          </a:xfrm>
          <a:prstGeom prst="rect">
            <a:avLst/>
          </a:prstGeom>
          <a:solidFill>
            <a:srgbClr val="FFFFFF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7150" cmpd="thickThin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TW" altLang="en-US" b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zh-TW" b="0">
                <a:solidFill>
                  <a:srgbClr val="FF0000"/>
                </a:solidFill>
                <a:sym typeface="Wingdings" panose="05000000000000000000" pitchFamily="2" charset="2"/>
              </a:rPr>
              <a:t>Patented by </a:t>
            </a:r>
            <a:r>
              <a:rPr lang="en-US" altLang="zh-TW" b="0">
                <a:solidFill>
                  <a:srgbClr val="3366CC"/>
                </a:solidFill>
                <a:sym typeface="Wingdings" panose="05000000000000000000" pitchFamily="2" charset="2"/>
              </a:rPr>
              <a:t>INNO</a:t>
            </a:r>
            <a:r>
              <a:rPr lang="en-US" altLang="zh-TW" b="0">
                <a:solidFill>
                  <a:srgbClr val="FF0000"/>
                </a:solidFill>
                <a:sym typeface="Wingdings" panose="05000000000000000000" pitchFamily="2" charset="2"/>
              </a:rPr>
              <a:t>L</a:t>
            </a:r>
            <a:r>
              <a:rPr lang="en-US" altLang="zh-TW" b="0">
                <a:solidFill>
                  <a:srgbClr val="008000"/>
                </a:solidFill>
                <a:sym typeface="Wingdings" panose="05000000000000000000" pitchFamily="2" charset="2"/>
              </a:rPr>
              <a:t>U</a:t>
            </a:r>
            <a:r>
              <a:rPr lang="en-US" altLang="zh-TW" b="0">
                <a:solidFill>
                  <a:srgbClr val="3366CC"/>
                </a:solidFill>
                <a:sym typeface="Wingdings" panose="05000000000000000000" pitchFamily="2" charset="2"/>
              </a:rPr>
              <a:t>X</a:t>
            </a:r>
            <a:endParaRPr lang="en-US" altLang="zh-TW" b="0">
              <a:solidFill>
                <a:srgbClr val="3366CC"/>
              </a:solidFill>
            </a:endParaRPr>
          </a:p>
        </p:txBody>
      </p:sp>
      <p:sp>
        <p:nvSpPr>
          <p:cNvPr id="128080" name="Rectangle 80"/>
          <p:cNvSpPr>
            <a:spLocks noChangeArrowheads="1"/>
          </p:cNvSpPr>
          <p:nvPr/>
        </p:nvSpPr>
        <p:spPr bwMode="auto">
          <a:xfrm>
            <a:off x="446088" y="4814888"/>
            <a:ext cx="5232400" cy="1574800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8081" name="Rectangle 81"/>
          <p:cNvSpPr>
            <a:spLocks noChangeArrowheads="1"/>
          </p:cNvSpPr>
          <p:nvPr/>
        </p:nvSpPr>
        <p:spPr bwMode="auto">
          <a:xfrm>
            <a:off x="1908175" y="0"/>
            <a:ext cx="3792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33CC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Innolux’s String FFS</a:t>
            </a:r>
          </a:p>
        </p:txBody>
      </p:sp>
      <p:sp>
        <p:nvSpPr>
          <p:cNvPr id="128082" name="AutoShape 82">
            <a:hlinkClick r:id="rId1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027988" y="6165850"/>
            <a:ext cx="576262" cy="504825"/>
          </a:xfrm>
          <a:prstGeom prst="actionButtonHome">
            <a:avLst/>
          </a:prstGeom>
          <a:gradFill rotWithShape="1">
            <a:gsLst>
              <a:gs pos="0">
                <a:schemeClr val="bg1"/>
              </a:gs>
              <a:gs pos="100000">
                <a:schemeClr val="accent2"/>
              </a:gs>
            </a:gsLst>
            <a:path path="rect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F22B3762-8DA8-47B8-9428-30C955594756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98306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1258888" y="0"/>
            <a:ext cx="6048375" cy="1143000"/>
          </a:xfrm>
          <a:noFill/>
          <a:ln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TN </a:t>
            </a:r>
            <a:r>
              <a:rPr lang="zh-TW" altLang="en-US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與其他</a:t>
            </a:r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Mode</a:t>
            </a:r>
            <a:r>
              <a:rPr lang="zh-TW" altLang="en-US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優缺點比較</a:t>
            </a:r>
          </a:p>
        </p:txBody>
      </p:sp>
      <p:pic>
        <p:nvPicPr>
          <p:cNvPr id="98307" name="Picture 3"/>
          <p:cNvPicPr>
            <a:picLocks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t="3903" r="9270" b="4359"/>
          <a:stretch>
            <a:fillRect/>
          </a:stretch>
        </p:blipFill>
        <p:spPr bwMode="auto">
          <a:xfrm>
            <a:off x="1835150" y="1628775"/>
            <a:ext cx="6192838" cy="41513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CC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9D68DF42-58BC-43DC-A18E-AC30C78AB769}" type="slidenum">
              <a:rPr lang="en-US" altLang="zh-TW"/>
              <a:pPr/>
              <a:t>38</a:t>
            </a:fld>
            <a:endParaRPr lang="en-US" altLang="zh-TW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144000" cy="560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1795463" y="-82550"/>
            <a:ext cx="68802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tabLst>
                <a:tab pos="1074738" algn="l"/>
              </a:tabLs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hangingPunct="0">
              <a:tabLst>
                <a:tab pos="1074738" algn="l"/>
              </a:tabLs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ctr" eaLnBrk="0" hangingPunct="0">
              <a:tabLst>
                <a:tab pos="1074738" algn="l"/>
              </a:tabLs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ctr" eaLnBrk="0" hangingPunct="0">
              <a:tabLst>
                <a:tab pos="1074738" algn="l"/>
              </a:tabLs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ctr" eaLnBrk="0" hangingPunct="0">
              <a:tabLst>
                <a:tab pos="1074738" algn="l"/>
              </a:tabLs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74738" algn="l"/>
              </a:tabLs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74738" algn="l"/>
              </a:tabLs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74738" algn="l"/>
              </a:tabLs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74738" algn="l"/>
              </a:tabLs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TN+EWV </a:t>
            </a:r>
            <a:r>
              <a:rPr lang="zh-TW" altLang="en-US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與</a:t>
            </a:r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MVA / FFS </a:t>
            </a:r>
            <a:r>
              <a:rPr lang="zh-TW" altLang="en-US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視角特性比較</a:t>
            </a:r>
            <a:r>
              <a:rPr lang="zh-TW" altLang="en-US" sz="34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標楷體" panose="03000509000000000000" pitchFamily="65" charset="-120"/>
              </a:rPr>
              <a:t>  </a:t>
            </a:r>
          </a:p>
        </p:txBody>
      </p:sp>
      <p:sp>
        <p:nvSpPr>
          <p:cNvPr id="99332" name="Line 4"/>
          <p:cNvSpPr>
            <a:spLocks noChangeShapeType="1"/>
          </p:cNvSpPr>
          <p:nvPr/>
        </p:nvSpPr>
        <p:spPr bwMode="auto">
          <a:xfrm>
            <a:off x="1116013" y="5711825"/>
            <a:ext cx="60483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6842125" y="5541963"/>
            <a:ext cx="14398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>
                <a:latin typeface="Tahoma" panose="020B0604030504040204" pitchFamily="34" charset="0"/>
                <a:ea typeface="標楷體" panose="03000509000000000000" pitchFamily="65" charset="-120"/>
              </a:rPr>
              <a:t>CR=10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C00E6D30-2EA6-469C-A1B2-26764DBAC4BB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78850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684213" y="0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Optical Anisotropy-</a:t>
            </a:r>
            <a:r>
              <a:rPr lang="zh-TW" altLang="en-US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圖示說明</a:t>
            </a: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1511300" y="6157913"/>
            <a:ext cx="8101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en-US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在一個正交偏光片下</a:t>
            </a:r>
            <a:r>
              <a:rPr lang="en-US" altLang="zh-TW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觀察不同液晶指向</a:t>
            </a:r>
            <a:r>
              <a:rPr lang="en-US" altLang="zh-TW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會看到不同穿透率</a:t>
            </a:r>
          </a:p>
        </p:txBody>
      </p:sp>
      <p:pic>
        <p:nvPicPr>
          <p:cNvPr id="788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" b="43"/>
          <a:stretch>
            <a:fillRect/>
          </a:stretch>
        </p:blipFill>
        <p:spPr bwMode="auto">
          <a:xfrm>
            <a:off x="468313" y="692150"/>
            <a:ext cx="8064500" cy="5376863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3" name="Line 5"/>
          <p:cNvSpPr>
            <a:spLocks noChangeShapeType="1"/>
          </p:cNvSpPr>
          <p:nvPr/>
        </p:nvSpPr>
        <p:spPr bwMode="auto">
          <a:xfrm>
            <a:off x="8532813" y="1989138"/>
            <a:ext cx="0" cy="100806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AF588E56-DEF8-4770-91E3-327162DFD7DE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4538" y="-26988"/>
            <a:ext cx="6923087" cy="3460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Dielectric Anisotropy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23"/>
          <a:stretch>
            <a:fillRect/>
          </a:stretch>
        </p:blipFill>
        <p:spPr bwMode="auto">
          <a:xfrm>
            <a:off x="4276725" y="1835150"/>
            <a:ext cx="1087438" cy="1987550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250825" y="3811588"/>
            <a:ext cx="8172450" cy="69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lvl="1" eaLnBrk="1" hangingPunct="1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US" altLang="zh-TW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ε</a:t>
            </a:r>
            <a:r>
              <a:rPr lang="en-US" altLang="zh-TW" b="0" baseline="-2500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||  </a:t>
            </a:r>
            <a:r>
              <a:rPr lang="en-US" altLang="zh-TW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︰Dielectric constant along the long axis of LC</a:t>
            </a:r>
          </a:p>
          <a:p>
            <a:pPr lvl="1" eaLnBrk="1" hangingPunct="1">
              <a:spcBef>
                <a:spcPct val="20000"/>
              </a:spcBef>
              <a:buFontTx/>
              <a:buBlip>
                <a:blip r:embed="rId4"/>
              </a:buBlip>
            </a:pPr>
            <a:r>
              <a:rPr lang="en-US" altLang="zh-TW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ε</a:t>
            </a:r>
            <a:r>
              <a:rPr lang="en-US" altLang="zh-TW" b="0" baseline="-2500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⊥</a:t>
            </a:r>
            <a:r>
              <a:rPr lang="en-US" altLang="zh-TW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︰ Dielectric constant perpendicular to the long axis of LC</a:t>
            </a: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539750" y="655638"/>
            <a:ext cx="3094038" cy="4572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TW" sz="200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Dielectric Anisotropy︰</a:t>
            </a:r>
          </a:p>
        </p:txBody>
      </p:sp>
      <p:sp>
        <p:nvSpPr>
          <p:cNvPr id="80902" name="Oval 6"/>
          <p:cNvSpPr>
            <a:spLocks noChangeArrowheads="1"/>
          </p:cNvSpPr>
          <p:nvPr/>
        </p:nvSpPr>
        <p:spPr bwMode="auto">
          <a:xfrm>
            <a:off x="6948488" y="5389563"/>
            <a:ext cx="215900" cy="792162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903" name="Oval 7"/>
          <p:cNvSpPr>
            <a:spLocks noChangeArrowheads="1"/>
          </p:cNvSpPr>
          <p:nvPr/>
        </p:nvSpPr>
        <p:spPr bwMode="auto">
          <a:xfrm rot="20102574">
            <a:off x="6670675" y="5656263"/>
            <a:ext cx="792163" cy="238125"/>
          </a:xfrm>
          <a:prstGeom prst="ellipse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904" name="Line 8"/>
          <p:cNvSpPr>
            <a:spLocks noChangeShapeType="1"/>
          </p:cNvSpPr>
          <p:nvPr/>
        </p:nvSpPr>
        <p:spPr bwMode="auto">
          <a:xfrm flipV="1">
            <a:off x="6227763" y="5267325"/>
            <a:ext cx="1811337" cy="925513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6804025" y="6230938"/>
            <a:ext cx="504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LC</a:t>
            </a:r>
          </a:p>
        </p:txBody>
      </p:sp>
      <p:sp>
        <p:nvSpPr>
          <p:cNvPr id="80906" name="Text Box 10"/>
          <p:cNvSpPr txBox="1">
            <a:spLocks noChangeArrowheads="1"/>
          </p:cNvSpPr>
          <p:nvPr/>
        </p:nvSpPr>
        <p:spPr bwMode="auto">
          <a:xfrm>
            <a:off x="7331075" y="4979988"/>
            <a:ext cx="13065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TW" sz="16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Electric Field</a:t>
            </a:r>
          </a:p>
        </p:txBody>
      </p:sp>
      <p:pic>
        <p:nvPicPr>
          <p:cNvPr id="80907" name="Picture 11"/>
          <p:cNvPicPr>
            <a:picLocks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8" b="432"/>
          <a:stretch>
            <a:fillRect/>
          </a:stretch>
        </p:blipFill>
        <p:spPr bwMode="auto">
          <a:xfrm>
            <a:off x="1406525" y="2492375"/>
            <a:ext cx="1870075" cy="414338"/>
          </a:xfrm>
          <a:solidFill>
            <a:srgbClr val="FFCC00"/>
          </a:solidFill>
          <a:ln algn="ctr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250825" y="5084763"/>
            <a:ext cx="6048375" cy="158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TN</a:t>
            </a:r>
            <a:r>
              <a:rPr lang="zh-TW" altLang="en-US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液晶基於介電異方性，會出現以下物理特質</a:t>
            </a:r>
            <a:r>
              <a:rPr lang="en-US" altLang="zh-TW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︰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TW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-- </a:t>
            </a:r>
            <a:r>
              <a:rPr kumimoji="0" lang="zh-TW" altLang="en-US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長軸方向的極化程度大於短軸方向</a:t>
            </a:r>
            <a:r>
              <a:rPr kumimoji="0" lang="en-US" altLang="zh-TW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(</a:t>
            </a:r>
            <a:r>
              <a:rPr lang="en-US" altLang="zh-TW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ε</a:t>
            </a:r>
            <a:r>
              <a:rPr lang="en-US" altLang="zh-TW" sz="1800" b="0" baseline="-2500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|| </a:t>
            </a:r>
            <a:r>
              <a:rPr lang="en-US" altLang="zh-TW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&gt; ε</a:t>
            </a:r>
            <a:r>
              <a:rPr lang="en-US" altLang="zh-TW" sz="1800" b="0" baseline="-2500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⊥</a:t>
            </a:r>
            <a:r>
              <a:rPr lang="en-US" altLang="zh-TW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)</a:t>
            </a:r>
            <a:r>
              <a:rPr lang="en-US" altLang="zh-TW" sz="1800" b="0"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  <a:endParaRPr lang="en-US" altLang="zh-TW" sz="1800" b="0">
              <a:solidFill>
                <a:srgbClr val="000099"/>
              </a:solidFill>
              <a:latin typeface="Tahoma" panose="020B0604030504040204" pitchFamily="34" charset="0"/>
              <a:ea typeface="標楷體" panose="03000509000000000000" pitchFamily="65" charset="-120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TW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-- </a:t>
            </a:r>
            <a:r>
              <a:rPr lang="zh-TW" altLang="en-US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液晶分子將受電場控制</a:t>
            </a:r>
            <a:r>
              <a:rPr lang="en-US" altLang="zh-TW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sz="1800" b="0">
                <a:solidFill>
                  <a:srgbClr val="000099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長軸傾向與電場方向平行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2" grpId="0" animBg="1"/>
      <p:bldP spid="80903" grpId="0" animBg="1"/>
      <p:bldP spid="80904" grpId="0" animBg="1"/>
      <p:bldP spid="809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/>
          <a:p>
            <a:r>
              <a:rPr lang="en-US" altLang="zh-TW"/>
              <a:t>Page.</a:t>
            </a:r>
            <a:fld id="{4D002B18-F820-47AF-A6A7-4C824C78AE02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58406" name="Rectangle 38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979613" y="3284538"/>
            <a:ext cx="2879725" cy="16573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58370" name="Group 3"/>
          <p:cNvGrpSpPr>
            <a:grpSpLocks/>
          </p:cNvGrpSpPr>
          <p:nvPr/>
        </p:nvGrpSpPr>
        <p:grpSpPr bwMode="auto">
          <a:xfrm>
            <a:off x="3081338" y="762000"/>
            <a:ext cx="2819400" cy="457200"/>
            <a:chOff x="1872" y="1152"/>
            <a:chExt cx="1776" cy="288"/>
          </a:xfrm>
        </p:grpSpPr>
        <p:sp>
          <p:nvSpPr>
            <p:cNvPr id="58371" name="Rectangle 4"/>
            <p:cNvSpPr>
              <a:spLocks noChangeArrowheads="1"/>
            </p:cNvSpPr>
            <p:nvPr/>
          </p:nvSpPr>
          <p:spPr bwMode="auto">
            <a:xfrm>
              <a:off x="1872" y="1152"/>
              <a:ext cx="1776" cy="28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58372" name="Text Box 5"/>
            <p:cNvSpPr txBox="1">
              <a:spLocks noChangeArrowheads="1"/>
            </p:cNvSpPr>
            <p:nvPr/>
          </p:nvSpPr>
          <p:spPr bwMode="auto">
            <a:xfrm>
              <a:off x="1920" y="1161"/>
              <a:ext cx="16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/>
                <a:t>LC Mode</a:t>
              </a:r>
            </a:p>
          </p:txBody>
        </p:sp>
      </p:grpSp>
      <p:sp>
        <p:nvSpPr>
          <p:cNvPr id="58373" name="Line 6"/>
          <p:cNvSpPr>
            <a:spLocks noChangeShapeType="1"/>
          </p:cNvSpPr>
          <p:nvPr/>
        </p:nvSpPr>
        <p:spPr bwMode="auto">
          <a:xfrm flipV="1">
            <a:off x="1066800" y="1598613"/>
            <a:ext cx="48069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58374" name="Rectangle 8"/>
          <p:cNvSpPr>
            <a:spLocks noChangeArrowheads="1"/>
          </p:cNvSpPr>
          <p:nvPr/>
        </p:nvSpPr>
        <p:spPr bwMode="auto">
          <a:xfrm>
            <a:off x="152400" y="1981200"/>
            <a:ext cx="1905000" cy="4572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58375" name="Text Box 9"/>
          <p:cNvSpPr txBox="1">
            <a:spLocks noChangeArrowheads="1"/>
          </p:cNvSpPr>
          <p:nvPr/>
        </p:nvSpPr>
        <p:spPr bwMode="auto">
          <a:xfrm>
            <a:off x="228600" y="1995488"/>
            <a:ext cx="1752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TW"/>
              <a:t>TN</a:t>
            </a:r>
          </a:p>
        </p:txBody>
      </p:sp>
      <p:grpSp>
        <p:nvGrpSpPr>
          <p:cNvPr id="58376" name="Group 10"/>
          <p:cNvGrpSpPr>
            <a:grpSpLocks/>
          </p:cNvGrpSpPr>
          <p:nvPr/>
        </p:nvGrpSpPr>
        <p:grpSpPr bwMode="auto">
          <a:xfrm>
            <a:off x="4932363" y="1989138"/>
            <a:ext cx="1905000" cy="457200"/>
            <a:chOff x="1008" y="1872"/>
            <a:chExt cx="1200" cy="288"/>
          </a:xfrm>
        </p:grpSpPr>
        <p:sp>
          <p:nvSpPr>
            <p:cNvPr id="58377" name="Rectangle 11"/>
            <p:cNvSpPr>
              <a:spLocks noChangeArrowheads="1"/>
            </p:cNvSpPr>
            <p:nvPr/>
          </p:nvSpPr>
          <p:spPr bwMode="auto">
            <a:xfrm>
              <a:off x="1008" y="1872"/>
              <a:ext cx="1200" cy="28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58378" name="Text Box 12"/>
            <p:cNvSpPr txBox="1">
              <a:spLocks noChangeArrowheads="1"/>
            </p:cNvSpPr>
            <p:nvPr/>
          </p:nvSpPr>
          <p:spPr bwMode="auto">
            <a:xfrm>
              <a:off x="1056" y="1881"/>
              <a:ext cx="1152" cy="231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/>
                <a:t>ECB</a:t>
              </a:r>
            </a:p>
          </p:txBody>
        </p:sp>
      </p:grpSp>
      <p:sp>
        <p:nvSpPr>
          <p:cNvPr id="58379" name="Line 19"/>
          <p:cNvSpPr>
            <a:spLocks noChangeShapeType="1"/>
          </p:cNvSpPr>
          <p:nvPr/>
        </p:nvSpPr>
        <p:spPr bwMode="auto">
          <a:xfrm>
            <a:off x="1066800" y="16002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58380" name="Line 21"/>
          <p:cNvSpPr>
            <a:spLocks noChangeShapeType="1"/>
          </p:cNvSpPr>
          <p:nvPr/>
        </p:nvSpPr>
        <p:spPr bwMode="auto">
          <a:xfrm>
            <a:off x="5867400" y="16002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58381" name="Line 23"/>
          <p:cNvSpPr>
            <a:spLocks noChangeShapeType="1"/>
          </p:cNvSpPr>
          <p:nvPr/>
        </p:nvSpPr>
        <p:spPr bwMode="auto">
          <a:xfrm>
            <a:off x="4419600" y="12192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grpSp>
        <p:nvGrpSpPr>
          <p:cNvPr id="58382" name="Group 44"/>
          <p:cNvGrpSpPr>
            <a:grpSpLocks/>
          </p:cNvGrpSpPr>
          <p:nvPr/>
        </p:nvGrpSpPr>
        <p:grpSpPr bwMode="auto">
          <a:xfrm>
            <a:off x="5003800" y="3213100"/>
            <a:ext cx="1905000" cy="457200"/>
            <a:chOff x="1008" y="1872"/>
            <a:chExt cx="1200" cy="288"/>
          </a:xfrm>
        </p:grpSpPr>
        <p:sp>
          <p:nvSpPr>
            <p:cNvPr id="58383" name="Rectangle 45"/>
            <p:cNvSpPr>
              <a:spLocks noChangeArrowheads="1"/>
            </p:cNvSpPr>
            <p:nvPr/>
          </p:nvSpPr>
          <p:spPr bwMode="auto">
            <a:xfrm>
              <a:off x="1008" y="1872"/>
              <a:ext cx="1200" cy="28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58384" name="Text Box 46">
              <a:hlinkClick r:id="rId4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056" y="1881"/>
              <a:ext cx="1152" cy="231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/>
                <a:t>FFS &amp; IPS</a:t>
              </a:r>
            </a:p>
          </p:txBody>
        </p:sp>
      </p:grpSp>
      <p:grpSp>
        <p:nvGrpSpPr>
          <p:cNvPr id="58385" name="Group 47"/>
          <p:cNvGrpSpPr>
            <a:grpSpLocks/>
          </p:cNvGrpSpPr>
          <p:nvPr/>
        </p:nvGrpSpPr>
        <p:grpSpPr bwMode="auto">
          <a:xfrm>
            <a:off x="7239000" y="3213100"/>
            <a:ext cx="1905000" cy="457200"/>
            <a:chOff x="1008" y="1872"/>
            <a:chExt cx="1200" cy="288"/>
          </a:xfrm>
        </p:grpSpPr>
        <p:sp>
          <p:nvSpPr>
            <p:cNvPr id="58386" name="Rectangle 48"/>
            <p:cNvSpPr>
              <a:spLocks noChangeArrowheads="1"/>
            </p:cNvSpPr>
            <p:nvPr/>
          </p:nvSpPr>
          <p:spPr bwMode="auto">
            <a:xfrm>
              <a:off x="1008" y="1872"/>
              <a:ext cx="1200" cy="28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58387" name="Text Box 49"/>
            <p:cNvSpPr txBox="1">
              <a:spLocks noChangeArrowheads="1"/>
            </p:cNvSpPr>
            <p:nvPr/>
          </p:nvSpPr>
          <p:spPr bwMode="auto">
            <a:xfrm>
              <a:off x="1056" y="1881"/>
              <a:ext cx="1152" cy="231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/>
                <a:t>OCB LC</a:t>
              </a:r>
            </a:p>
          </p:txBody>
        </p:sp>
      </p:grpSp>
      <p:sp>
        <p:nvSpPr>
          <p:cNvPr id="58388" name="Line 21"/>
          <p:cNvSpPr>
            <a:spLocks noChangeShapeType="1"/>
          </p:cNvSpPr>
          <p:nvPr/>
        </p:nvSpPr>
        <p:spPr bwMode="auto">
          <a:xfrm>
            <a:off x="5854700" y="24257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58389" name="Line 6"/>
          <p:cNvSpPr>
            <a:spLocks noChangeShapeType="1"/>
          </p:cNvSpPr>
          <p:nvPr/>
        </p:nvSpPr>
        <p:spPr bwMode="auto">
          <a:xfrm flipV="1">
            <a:off x="2894013" y="2820988"/>
            <a:ext cx="5345112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pic>
        <p:nvPicPr>
          <p:cNvPr id="58390" name="Picture 5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6" t="8481" r="3262" b="68562"/>
          <a:stretch>
            <a:fillRect/>
          </a:stretch>
        </p:blipFill>
        <p:spPr bwMode="auto">
          <a:xfrm>
            <a:off x="250825" y="2708275"/>
            <a:ext cx="1811338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91" name="Line 21"/>
          <p:cNvSpPr>
            <a:spLocks noChangeShapeType="1"/>
          </p:cNvSpPr>
          <p:nvPr/>
        </p:nvSpPr>
        <p:spPr bwMode="auto">
          <a:xfrm>
            <a:off x="2914650" y="28368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58392" name="Rectangle 39"/>
          <p:cNvSpPr>
            <a:spLocks noChangeArrowheads="1"/>
          </p:cNvSpPr>
          <p:nvPr/>
        </p:nvSpPr>
        <p:spPr bwMode="auto">
          <a:xfrm>
            <a:off x="3419475" y="3357563"/>
            <a:ext cx="1511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/>
              <a:t>Vertical Aligned (VA)</a:t>
            </a:r>
          </a:p>
        </p:txBody>
      </p:sp>
      <p:sp>
        <p:nvSpPr>
          <p:cNvPr id="58393" name="Rectangle 40"/>
          <p:cNvSpPr>
            <a:spLocks noChangeArrowheads="1"/>
          </p:cNvSpPr>
          <p:nvPr/>
        </p:nvSpPr>
        <p:spPr bwMode="auto">
          <a:xfrm>
            <a:off x="1868488" y="3348038"/>
            <a:ext cx="16557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1600">
                <a:solidFill>
                  <a:schemeClr val="tx2"/>
                </a:solidFill>
              </a:rPr>
              <a:t>Homogeneous Aligned</a:t>
            </a:r>
          </a:p>
        </p:txBody>
      </p:sp>
      <p:pic>
        <p:nvPicPr>
          <p:cNvPr id="58394" name="Picture 5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005263"/>
            <a:ext cx="5508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5" name="Picture 5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005263"/>
            <a:ext cx="5508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6" name="Picture 5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005263"/>
            <a:ext cx="5508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7" name="Picture 5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005263"/>
            <a:ext cx="5508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98" name="Line 21"/>
          <p:cNvSpPr>
            <a:spLocks noChangeShapeType="1"/>
          </p:cNvSpPr>
          <p:nvPr/>
        </p:nvSpPr>
        <p:spPr bwMode="auto">
          <a:xfrm>
            <a:off x="4138613" y="2852738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58399" name="Line 21"/>
          <p:cNvSpPr>
            <a:spLocks noChangeShapeType="1"/>
          </p:cNvSpPr>
          <p:nvPr/>
        </p:nvSpPr>
        <p:spPr bwMode="auto">
          <a:xfrm>
            <a:off x="5851525" y="283686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pic>
        <p:nvPicPr>
          <p:cNvPr id="58400" name="Picture 5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" b="-69"/>
          <a:stretch>
            <a:fillRect/>
          </a:stretch>
        </p:blipFill>
        <p:spPr bwMode="auto">
          <a:xfrm>
            <a:off x="4859338" y="3716338"/>
            <a:ext cx="23050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401" name="Picture 6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9" t="3595" r="34615" b="67410"/>
          <a:stretch>
            <a:fillRect/>
          </a:stretch>
        </p:blipFill>
        <p:spPr bwMode="auto">
          <a:xfrm>
            <a:off x="7302500" y="3665538"/>
            <a:ext cx="1841500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402" name="Line 21"/>
          <p:cNvSpPr>
            <a:spLocks noChangeShapeType="1"/>
          </p:cNvSpPr>
          <p:nvPr/>
        </p:nvSpPr>
        <p:spPr bwMode="auto">
          <a:xfrm>
            <a:off x="8243888" y="2820988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zh-TW" altLang="en-US"/>
          </a:p>
        </p:txBody>
      </p:sp>
      <p:sp>
        <p:nvSpPr>
          <p:cNvPr id="58403" name="Rectangle 2"/>
          <p:cNvSpPr>
            <a:spLocks noChangeArrowheads="1"/>
          </p:cNvSpPr>
          <p:nvPr/>
        </p:nvSpPr>
        <p:spPr bwMode="auto">
          <a:xfrm>
            <a:off x="1908175" y="0"/>
            <a:ext cx="518477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l" eaLnBrk="1" hangingPunct="1"/>
            <a:r>
              <a:rPr lang="en-US" altLang="zh-TW" sz="2800">
                <a:solidFill>
                  <a:schemeClr val="accent2"/>
                </a:solidFill>
              </a:rPr>
              <a:t>LC Mode Introduction</a:t>
            </a:r>
          </a:p>
        </p:txBody>
      </p:sp>
      <p:sp>
        <p:nvSpPr>
          <p:cNvPr id="58404" name="矩形 33"/>
          <p:cNvSpPr>
            <a:spLocks noChangeArrowheads="1"/>
          </p:cNvSpPr>
          <p:nvPr/>
        </p:nvSpPr>
        <p:spPr bwMode="auto">
          <a:xfrm>
            <a:off x="5867400" y="908050"/>
            <a:ext cx="32766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ECB </a:t>
            </a:r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  <a:sym typeface="Wingdings" panose="05000000000000000000" pitchFamily="2" charset="2"/>
              </a:rPr>
              <a:t> </a:t>
            </a:r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Electrically Controlled Birefringence</a:t>
            </a:r>
            <a:r>
              <a:rPr lang="zh-TW" altLang="en-US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，即利用電場讓</a:t>
            </a:r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LC </a:t>
            </a:r>
            <a:r>
              <a:rPr lang="zh-TW" altLang="en-US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轉動，使其 </a:t>
            </a:r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Retardation </a:t>
            </a:r>
            <a:r>
              <a:rPr lang="zh-TW" altLang="en-US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值改變來控制 </a:t>
            </a:r>
            <a:r>
              <a:rPr lang="en-US" altLang="zh-TW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LCD panel </a:t>
            </a:r>
            <a:r>
              <a:rPr lang="zh-TW" altLang="en-US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cs typeface="Tahoma" panose="020B0604030504040204" pitchFamily="34" charset="0"/>
              </a:rPr>
              <a:t>的灰階            </a:t>
            </a:r>
            <a:endParaRPr lang="en-US" altLang="zh-TW" sz="1600">
              <a:solidFill>
                <a:schemeClr val="accent2"/>
              </a:solidFill>
              <a:latin typeface="Tahoma" panose="020B0604030504040204" pitchFamily="34" charset="0"/>
              <a:ea typeface="標楷體" panose="03000509000000000000" pitchFamily="65" charset="-12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47C05AED-EE83-4E6A-AF13-3215F4D508AF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82946" name="AutoShape 2"/>
          <p:cNvSpPr>
            <a:spLocks noChangeArrowheads="1"/>
          </p:cNvSpPr>
          <p:nvPr/>
        </p:nvSpPr>
        <p:spPr bwMode="auto">
          <a:xfrm>
            <a:off x="6156325" y="4962525"/>
            <a:ext cx="2520950" cy="1296988"/>
          </a:xfrm>
          <a:prstGeom prst="diamond">
            <a:avLst/>
          </a:prstGeom>
          <a:solidFill>
            <a:srgbClr val="00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47" name="AutoShape 3"/>
          <p:cNvSpPr>
            <a:spLocks noChangeArrowheads="1"/>
          </p:cNvSpPr>
          <p:nvPr/>
        </p:nvSpPr>
        <p:spPr bwMode="auto">
          <a:xfrm>
            <a:off x="2989263" y="4962525"/>
            <a:ext cx="2520950" cy="1296988"/>
          </a:xfrm>
          <a:prstGeom prst="diamond">
            <a:avLst/>
          </a:prstGeom>
          <a:solidFill>
            <a:srgbClr val="00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15888"/>
            <a:ext cx="6840538" cy="34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TW" sz="2800" b="1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What is TN ?</a:t>
            </a:r>
          </a:p>
        </p:txBody>
      </p:sp>
      <p:sp>
        <p:nvSpPr>
          <p:cNvPr id="82949" name="Rectangle 5"/>
          <p:cNvSpPr>
            <a:spLocks noChangeArrowheads="1"/>
          </p:cNvSpPr>
          <p:nvPr>
            <p:ph type="body" sz="half" idx="1"/>
          </p:nvPr>
        </p:nvSpPr>
        <p:spPr bwMode="auto">
          <a:xfrm>
            <a:off x="250825" y="692150"/>
            <a:ext cx="8075613" cy="676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TN  : Twisted  Nematic  (</a:t>
            </a:r>
            <a:r>
              <a:rPr lang="zh-TW" altLang="en-US" sz="2400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扭轉向列型</a:t>
            </a:r>
            <a:r>
              <a:rPr lang="en-US" altLang="zh-TW" sz="2400" smtClean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179388" y="1341438"/>
            <a:ext cx="882015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 defTabSz="536575" eaLnBrk="0" hangingPunct="0">
              <a:tabLst>
                <a:tab pos="363538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363538" indent="-184150" defTabSz="536575" eaLnBrk="0" hangingPunct="0">
              <a:tabLst>
                <a:tab pos="363538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339850" defTabSz="536575" eaLnBrk="0" hangingPunct="0">
              <a:tabLst>
                <a:tab pos="363538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519238" defTabSz="536575" eaLnBrk="0" hangingPunct="0">
              <a:tabLst>
                <a:tab pos="363538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defTabSz="536575" eaLnBrk="0" hangingPunct="0">
              <a:tabLst>
                <a:tab pos="363538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defTabSz="536575" eaLnBrk="0" fontAlgn="base" hangingPunct="0">
              <a:spcBef>
                <a:spcPct val="0"/>
              </a:spcBef>
              <a:spcAft>
                <a:spcPct val="0"/>
              </a:spcAft>
              <a:tabLst>
                <a:tab pos="363538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defTabSz="536575" eaLnBrk="0" fontAlgn="base" hangingPunct="0">
              <a:spcBef>
                <a:spcPct val="0"/>
              </a:spcBef>
              <a:spcAft>
                <a:spcPct val="0"/>
              </a:spcAft>
              <a:tabLst>
                <a:tab pos="363538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defTabSz="536575" eaLnBrk="0" fontAlgn="base" hangingPunct="0">
              <a:spcBef>
                <a:spcPct val="0"/>
              </a:spcBef>
              <a:spcAft>
                <a:spcPct val="0"/>
              </a:spcAft>
              <a:tabLst>
                <a:tab pos="363538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defTabSz="536575" eaLnBrk="0" fontAlgn="base" hangingPunct="0">
              <a:spcBef>
                <a:spcPct val="0"/>
              </a:spcBef>
              <a:spcAft>
                <a:spcPct val="0"/>
              </a:spcAft>
              <a:tabLst>
                <a:tab pos="363538" algn="l"/>
              </a:tabLst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lvl="1" eaLnBrk="1" hangingPunct="1">
              <a:lnSpc>
                <a:spcPct val="120000"/>
              </a:lnSpc>
              <a:buFontTx/>
              <a:buChar char="•"/>
            </a:pP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TN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液晶分子排列屬於向列型排列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利用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PI / Rubbing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使液晶在基材形成有方向性排列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藉由上下基材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90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度的夾差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使得液晶分子在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cell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內呈現扭轉向列型分佈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故稱之</a:t>
            </a:r>
            <a:r>
              <a:rPr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TN</a:t>
            </a:r>
          </a:p>
        </p:txBody>
      </p:sp>
      <p:sp>
        <p:nvSpPr>
          <p:cNvPr id="82951" name="Oval 7"/>
          <p:cNvSpPr>
            <a:spLocks noChangeArrowheads="1"/>
          </p:cNvSpPr>
          <p:nvPr/>
        </p:nvSpPr>
        <p:spPr bwMode="auto">
          <a:xfrm rot="1493121">
            <a:off x="3709988" y="4960938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2" name="Oval 8"/>
          <p:cNvSpPr>
            <a:spLocks noChangeArrowheads="1"/>
          </p:cNvSpPr>
          <p:nvPr/>
        </p:nvSpPr>
        <p:spPr bwMode="auto">
          <a:xfrm rot="1493121">
            <a:off x="3709988" y="4672013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3" name="Oval 9"/>
          <p:cNvSpPr>
            <a:spLocks noChangeArrowheads="1"/>
          </p:cNvSpPr>
          <p:nvPr/>
        </p:nvSpPr>
        <p:spPr bwMode="auto">
          <a:xfrm rot="1493121">
            <a:off x="3709988" y="4383088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4" name="Oval 10"/>
          <p:cNvSpPr>
            <a:spLocks noChangeArrowheads="1"/>
          </p:cNvSpPr>
          <p:nvPr/>
        </p:nvSpPr>
        <p:spPr bwMode="auto">
          <a:xfrm rot="1493121">
            <a:off x="3709988" y="4024313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5" name="Oval 11"/>
          <p:cNvSpPr>
            <a:spLocks noChangeArrowheads="1"/>
          </p:cNvSpPr>
          <p:nvPr/>
        </p:nvSpPr>
        <p:spPr bwMode="auto">
          <a:xfrm rot="1493121">
            <a:off x="3709988" y="3735388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 rot="1493121">
            <a:off x="3709988" y="3446463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 rot="1493121">
            <a:off x="3709988" y="3087688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 rot="1493121">
            <a:off x="6731000" y="5610225"/>
            <a:ext cx="1150938" cy="144463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 rot="2220000">
            <a:off x="6731000" y="5321300"/>
            <a:ext cx="1150938" cy="144463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 rot="2940000">
            <a:off x="6731000" y="4962526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 rot="3660000">
            <a:off x="6731000" y="4673601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2" name="Oval 18"/>
          <p:cNvSpPr>
            <a:spLocks noChangeArrowheads="1"/>
          </p:cNvSpPr>
          <p:nvPr/>
        </p:nvSpPr>
        <p:spPr bwMode="auto">
          <a:xfrm rot="4380000">
            <a:off x="6731000" y="4384676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3" name="Oval 19"/>
          <p:cNvSpPr>
            <a:spLocks noChangeArrowheads="1"/>
          </p:cNvSpPr>
          <p:nvPr/>
        </p:nvSpPr>
        <p:spPr bwMode="auto">
          <a:xfrm rot="5100000">
            <a:off x="6731000" y="4025901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 rot="5820000">
            <a:off x="6731000" y="3736976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5" name="Oval 21"/>
          <p:cNvSpPr>
            <a:spLocks noChangeArrowheads="1"/>
          </p:cNvSpPr>
          <p:nvPr/>
        </p:nvSpPr>
        <p:spPr bwMode="auto">
          <a:xfrm rot="6900000">
            <a:off x="6731000" y="3448051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 rot="7800000">
            <a:off x="6731000" y="3089276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7" name="AutoShape 23"/>
          <p:cNvSpPr>
            <a:spLocks noChangeArrowheads="1"/>
          </p:cNvSpPr>
          <p:nvPr/>
        </p:nvSpPr>
        <p:spPr bwMode="auto">
          <a:xfrm>
            <a:off x="3060700" y="2370138"/>
            <a:ext cx="2520950" cy="1296987"/>
          </a:xfrm>
          <a:prstGeom prst="diamond">
            <a:avLst/>
          </a:prstGeom>
          <a:solidFill>
            <a:srgbClr val="00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8" name="AutoShape 24"/>
          <p:cNvSpPr>
            <a:spLocks noChangeArrowheads="1"/>
          </p:cNvSpPr>
          <p:nvPr/>
        </p:nvSpPr>
        <p:spPr bwMode="auto">
          <a:xfrm>
            <a:off x="6227763" y="2370138"/>
            <a:ext cx="2520950" cy="1296987"/>
          </a:xfrm>
          <a:prstGeom prst="diamond">
            <a:avLst/>
          </a:prstGeom>
          <a:solidFill>
            <a:srgbClr val="00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69" name="Line 25"/>
          <p:cNvSpPr>
            <a:spLocks noChangeShapeType="1"/>
          </p:cNvSpPr>
          <p:nvPr/>
        </p:nvSpPr>
        <p:spPr bwMode="auto">
          <a:xfrm>
            <a:off x="6299200" y="5538788"/>
            <a:ext cx="1223963" cy="6477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0" name="Line 26"/>
          <p:cNvSpPr>
            <a:spLocks noChangeShapeType="1"/>
          </p:cNvSpPr>
          <p:nvPr/>
        </p:nvSpPr>
        <p:spPr bwMode="auto">
          <a:xfrm>
            <a:off x="6443663" y="5467350"/>
            <a:ext cx="1223962" cy="6477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1" name="Line 27"/>
          <p:cNvSpPr>
            <a:spLocks noChangeShapeType="1"/>
          </p:cNvSpPr>
          <p:nvPr/>
        </p:nvSpPr>
        <p:spPr bwMode="auto">
          <a:xfrm>
            <a:off x="6591300" y="5399088"/>
            <a:ext cx="1223963" cy="6477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2" name="Line 28"/>
          <p:cNvSpPr>
            <a:spLocks noChangeShapeType="1"/>
          </p:cNvSpPr>
          <p:nvPr/>
        </p:nvSpPr>
        <p:spPr bwMode="auto">
          <a:xfrm>
            <a:off x="6718300" y="5305425"/>
            <a:ext cx="1223963" cy="6477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3" name="Line 29"/>
          <p:cNvSpPr>
            <a:spLocks noChangeShapeType="1"/>
          </p:cNvSpPr>
          <p:nvPr/>
        </p:nvSpPr>
        <p:spPr bwMode="auto">
          <a:xfrm>
            <a:off x="6875463" y="5238750"/>
            <a:ext cx="288925" cy="15557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4" name="Line 30"/>
          <p:cNvSpPr>
            <a:spLocks noChangeShapeType="1"/>
          </p:cNvSpPr>
          <p:nvPr/>
        </p:nvSpPr>
        <p:spPr bwMode="auto">
          <a:xfrm>
            <a:off x="7019925" y="5145088"/>
            <a:ext cx="1223963" cy="6477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5" name="Line 31"/>
          <p:cNvSpPr>
            <a:spLocks noChangeShapeType="1"/>
          </p:cNvSpPr>
          <p:nvPr/>
        </p:nvSpPr>
        <p:spPr bwMode="auto">
          <a:xfrm>
            <a:off x="7812088" y="5732463"/>
            <a:ext cx="266700" cy="14128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6" name="Line 32"/>
          <p:cNvSpPr>
            <a:spLocks noChangeShapeType="1"/>
          </p:cNvSpPr>
          <p:nvPr/>
        </p:nvSpPr>
        <p:spPr bwMode="auto">
          <a:xfrm>
            <a:off x="7596188" y="5264150"/>
            <a:ext cx="792162" cy="4191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7" name="Line 33"/>
          <p:cNvSpPr>
            <a:spLocks noChangeShapeType="1"/>
          </p:cNvSpPr>
          <p:nvPr/>
        </p:nvSpPr>
        <p:spPr bwMode="auto">
          <a:xfrm>
            <a:off x="7164388" y="5062538"/>
            <a:ext cx="155575" cy="825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8" name="Line 34"/>
          <p:cNvSpPr>
            <a:spLocks noChangeShapeType="1"/>
          </p:cNvSpPr>
          <p:nvPr/>
        </p:nvSpPr>
        <p:spPr bwMode="auto">
          <a:xfrm>
            <a:off x="7558088" y="5094288"/>
            <a:ext cx="1046162" cy="5524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79" name="Line 35"/>
          <p:cNvSpPr>
            <a:spLocks noChangeShapeType="1"/>
          </p:cNvSpPr>
          <p:nvPr/>
        </p:nvSpPr>
        <p:spPr bwMode="auto">
          <a:xfrm flipH="1">
            <a:off x="6372225" y="2443163"/>
            <a:ext cx="1150938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0" name="Line 36"/>
          <p:cNvSpPr>
            <a:spLocks noChangeShapeType="1"/>
          </p:cNvSpPr>
          <p:nvPr/>
        </p:nvSpPr>
        <p:spPr bwMode="auto">
          <a:xfrm flipH="1">
            <a:off x="6524625" y="2481263"/>
            <a:ext cx="1150938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1" name="Line 37"/>
          <p:cNvSpPr>
            <a:spLocks noChangeShapeType="1"/>
          </p:cNvSpPr>
          <p:nvPr/>
        </p:nvSpPr>
        <p:spPr bwMode="auto">
          <a:xfrm flipH="1">
            <a:off x="6613525" y="2547938"/>
            <a:ext cx="1150938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2" name="Line 38"/>
          <p:cNvSpPr>
            <a:spLocks noChangeShapeType="1"/>
          </p:cNvSpPr>
          <p:nvPr/>
        </p:nvSpPr>
        <p:spPr bwMode="auto">
          <a:xfrm flipH="1">
            <a:off x="6727825" y="2620963"/>
            <a:ext cx="1150938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3" name="Line 39"/>
          <p:cNvSpPr>
            <a:spLocks noChangeShapeType="1"/>
          </p:cNvSpPr>
          <p:nvPr/>
        </p:nvSpPr>
        <p:spPr bwMode="auto">
          <a:xfrm flipH="1">
            <a:off x="6831013" y="2679700"/>
            <a:ext cx="1150937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4" name="Line 40"/>
          <p:cNvSpPr>
            <a:spLocks noChangeShapeType="1"/>
          </p:cNvSpPr>
          <p:nvPr/>
        </p:nvSpPr>
        <p:spPr bwMode="auto">
          <a:xfrm flipH="1">
            <a:off x="6983413" y="2717800"/>
            <a:ext cx="1150937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5" name="Line 41"/>
          <p:cNvSpPr>
            <a:spLocks noChangeShapeType="1"/>
          </p:cNvSpPr>
          <p:nvPr/>
        </p:nvSpPr>
        <p:spPr bwMode="auto">
          <a:xfrm flipH="1">
            <a:off x="7072313" y="2784475"/>
            <a:ext cx="1150937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6" name="Line 42"/>
          <p:cNvSpPr>
            <a:spLocks noChangeShapeType="1"/>
          </p:cNvSpPr>
          <p:nvPr/>
        </p:nvSpPr>
        <p:spPr bwMode="auto">
          <a:xfrm flipH="1">
            <a:off x="7186613" y="2857500"/>
            <a:ext cx="1150937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7" name="Line 43"/>
          <p:cNvSpPr>
            <a:spLocks noChangeShapeType="1"/>
          </p:cNvSpPr>
          <p:nvPr/>
        </p:nvSpPr>
        <p:spPr bwMode="auto">
          <a:xfrm flipH="1">
            <a:off x="7270750" y="2935288"/>
            <a:ext cx="1150938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8" name="Line 44"/>
          <p:cNvSpPr>
            <a:spLocks noChangeShapeType="1"/>
          </p:cNvSpPr>
          <p:nvPr/>
        </p:nvSpPr>
        <p:spPr bwMode="auto">
          <a:xfrm flipH="1">
            <a:off x="7423150" y="2973388"/>
            <a:ext cx="1150938" cy="6223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89" name="Rectangle 45"/>
          <p:cNvSpPr>
            <a:spLocks noChangeArrowheads="1"/>
          </p:cNvSpPr>
          <p:nvPr/>
        </p:nvSpPr>
        <p:spPr bwMode="auto">
          <a:xfrm>
            <a:off x="3709988" y="6259513"/>
            <a:ext cx="1095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Nematic</a:t>
            </a:r>
          </a:p>
        </p:txBody>
      </p:sp>
      <p:sp>
        <p:nvSpPr>
          <p:cNvPr id="82990" name="Rectangle 46"/>
          <p:cNvSpPr>
            <a:spLocks noChangeArrowheads="1"/>
          </p:cNvSpPr>
          <p:nvPr/>
        </p:nvSpPr>
        <p:spPr bwMode="auto">
          <a:xfrm>
            <a:off x="5867400" y="6237288"/>
            <a:ext cx="21209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Twisted  Nematic</a:t>
            </a:r>
          </a:p>
        </p:txBody>
      </p:sp>
      <p:pic>
        <p:nvPicPr>
          <p:cNvPr id="82991" name="Picture 47" descr="向列相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"/>
          <a:stretch>
            <a:fillRect/>
          </a:stretch>
        </p:blipFill>
        <p:spPr bwMode="auto">
          <a:xfrm>
            <a:off x="527050" y="3297238"/>
            <a:ext cx="2244725" cy="222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92" name="Text Box 48"/>
          <p:cNvSpPr txBox="1">
            <a:spLocks noChangeArrowheads="1"/>
          </p:cNvSpPr>
          <p:nvPr/>
        </p:nvSpPr>
        <p:spPr bwMode="auto">
          <a:xfrm>
            <a:off x="755650" y="5876925"/>
            <a:ext cx="1657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6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長條棒向列型</a:t>
            </a:r>
          </a:p>
        </p:txBody>
      </p:sp>
      <p:sp>
        <p:nvSpPr>
          <p:cNvPr id="82993" name="Text Box 49"/>
          <p:cNvSpPr txBox="1">
            <a:spLocks noChangeArrowheads="1"/>
          </p:cNvSpPr>
          <p:nvPr/>
        </p:nvSpPr>
        <p:spPr bwMode="auto">
          <a:xfrm>
            <a:off x="2484438" y="4005263"/>
            <a:ext cx="1079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>
                <a:latin typeface="Tahoma" panose="020B0604030504040204" pitchFamily="34" charset="0"/>
                <a:ea typeface="標楷體" panose="03000509000000000000" pitchFamily="65" charset="-120"/>
              </a:rPr>
              <a:t>=</a:t>
            </a:r>
          </a:p>
        </p:txBody>
      </p:sp>
      <p:sp>
        <p:nvSpPr>
          <p:cNvPr id="82994" name="AutoShape 50"/>
          <p:cNvSpPr>
            <a:spLocks noChangeArrowheads="1"/>
          </p:cNvSpPr>
          <p:nvPr/>
        </p:nvSpPr>
        <p:spPr bwMode="auto">
          <a:xfrm>
            <a:off x="5521325" y="4135438"/>
            <a:ext cx="863600" cy="360362"/>
          </a:xfrm>
          <a:prstGeom prst="rightArrow">
            <a:avLst>
              <a:gd name="adj1" fmla="val 50000"/>
              <a:gd name="adj2" fmla="val 59912"/>
            </a:avLst>
          </a:prstGeom>
          <a:solidFill>
            <a:srgbClr val="FF9933">
              <a:alpha val="8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95" name="Text Box 51"/>
          <p:cNvSpPr txBox="1">
            <a:spLocks noChangeArrowheads="1"/>
          </p:cNvSpPr>
          <p:nvPr/>
        </p:nvSpPr>
        <p:spPr bwMode="auto">
          <a:xfrm>
            <a:off x="5292725" y="4437063"/>
            <a:ext cx="1223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Twist</a:t>
            </a:r>
          </a:p>
        </p:txBody>
      </p:sp>
      <p:sp>
        <p:nvSpPr>
          <p:cNvPr id="82996" name="Line 52"/>
          <p:cNvSpPr>
            <a:spLocks noChangeShapeType="1"/>
          </p:cNvSpPr>
          <p:nvPr/>
        </p:nvSpPr>
        <p:spPr bwMode="auto">
          <a:xfrm flipH="1" flipV="1">
            <a:off x="4140200" y="2466975"/>
            <a:ext cx="1152525" cy="6016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97" name="Line 53"/>
          <p:cNvSpPr>
            <a:spLocks noChangeShapeType="1"/>
          </p:cNvSpPr>
          <p:nvPr/>
        </p:nvSpPr>
        <p:spPr bwMode="auto">
          <a:xfrm flipH="1" flipV="1">
            <a:off x="4025900" y="2551113"/>
            <a:ext cx="1152525" cy="60166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98" name="Line 54"/>
          <p:cNvSpPr>
            <a:spLocks noChangeShapeType="1"/>
          </p:cNvSpPr>
          <p:nvPr/>
        </p:nvSpPr>
        <p:spPr bwMode="auto">
          <a:xfrm flipH="1" flipV="1">
            <a:off x="3879850" y="2636838"/>
            <a:ext cx="1152525" cy="60166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999" name="Line 55"/>
          <p:cNvSpPr>
            <a:spLocks noChangeShapeType="1"/>
          </p:cNvSpPr>
          <p:nvPr/>
        </p:nvSpPr>
        <p:spPr bwMode="auto">
          <a:xfrm flipH="1" flipV="1">
            <a:off x="3692525" y="2711450"/>
            <a:ext cx="1152525" cy="6016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0" name="Line 56"/>
          <p:cNvSpPr>
            <a:spLocks noChangeShapeType="1"/>
          </p:cNvSpPr>
          <p:nvPr/>
        </p:nvSpPr>
        <p:spPr bwMode="auto">
          <a:xfrm flipH="1" flipV="1">
            <a:off x="3578225" y="2798763"/>
            <a:ext cx="1152525" cy="60166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1" name="Line 57"/>
          <p:cNvSpPr>
            <a:spLocks noChangeShapeType="1"/>
          </p:cNvSpPr>
          <p:nvPr/>
        </p:nvSpPr>
        <p:spPr bwMode="auto">
          <a:xfrm flipH="1" flipV="1">
            <a:off x="3433763" y="2884488"/>
            <a:ext cx="1152525" cy="60166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2" name="Line 58"/>
          <p:cNvSpPr>
            <a:spLocks noChangeShapeType="1"/>
          </p:cNvSpPr>
          <p:nvPr/>
        </p:nvSpPr>
        <p:spPr bwMode="auto">
          <a:xfrm flipH="1" flipV="1">
            <a:off x="3276600" y="2943225"/>
            <a:ext cx="1152525" cy="6016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3" name="Line 59"/>
          <p:cNvSpPr>
            <a:spLocks noChangeShapeType="1"/>
          </p:cNvSpPr>
          <p:nvPr/>
        </p:nvSpPr>
        <p:spPr bwMode="auto">
          <a:xfrm flipH="1" flipV="1">
            <a:off x="4081463" y="5056188"/>
            <a:ext cx="1152525" cy="60166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4" name="Line 60"/>
          <p:cNvSpPr>
            <a:spLocks noChangeShapeType="1"/>
          </p:cNvSpPr>
          <p:nvPr/>
        </p:nvSpPr>
        <p:spPr bwMode="auto">
          <a:xfrm flipH="1" flipV="1">
            <a:off x="3967163" y="5140325"/>
            <a:ext cx="1152525" cy="6016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5" name="Line 61"/>
          <p:cNvSpPr>
            <a:spLocks noChangeShapeType="1"/>
          </p:cNvSpPr>
          <p:nvPr/>
        </p:nvSpPr>
        <p:spPr bwMode="auto">
          <a:xfrm flipH="1" flipV="1">
            <a:off x="3821113" y="5226050"/>
            <a:ext cx="1152525" cy="6016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6" name="Line 62"/>
          <p:cNvSpPr>
            <a:spLocks noChangeShapeType="1"/>
          </p:cNvSpPr>
          <p:nvPr/>
        </p:nvSpPr>
        <p:spPr bwMode="auto">
          <a:xfrm flipH="1" flipV="1">
            <a:off x="3633788" y="5300663"/>
            <a:ext cx="1152525" cy="60166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7" name="Line 63"/>
          <p:cNvSpPr>
            <a:spLocks noChangeShapeType="1"/>
          </p:cNvSpPr>
          <p:nvPr/>
        </p:nvSpPr>
        <p:spPr bwMode="auto">
          <a:xfrm flipH="1" flipV="1">
            <a:off x="3519488" y="5387975"/>
            <a:ext cx="1152525" cy="6016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8" name="Line 64"/>
          <p:cNvSpPr>
            <a:spLocks noChangeShapeType="1"/>
          </p:cNvSpPr>
          <p:nvPr/>
        </p:nvSpPr>
        <p:spPr bwMode="auto">
          <a:xfrm flipH="1" flipV="1">
            <a:off x="3375025" y="5473700"/>
            <a:ext cx="1152525" cy="6016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09" name="Line 65"/>
          <p:cNvSpPr>
            <a:spLocks noChangeShapeType="1"/>
          </p:cNvSpPr>
          <p:nvPr/>
        </p:nvSpPr>
        <p:spPr bwMode="auto">
          <a:xfrm flipH="1" flipV="1">
            <a:off x="3217863" y="5532438"/>
            <a:ext cx="1152525" cy="60166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10" name="Oval 66"/>
          <p:cNvSpPr>
            <a:spLocks noChangeArrowheads="1"/>
          </p:cNvSpPr>
          <p:nvPr/>
        </p:nvSpPr>
        <p:spPr bwMode="auto">
          <a:xfrm rot="1493121">
            <a:off x="3709988" y="5608638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011" name="Oval 67"/>
          <p:cNvSpPr>
            <a:spLocks noChangeArrowheads="1"/>
          </p:cNvSpPr>
          <p:nvPr/>
        </p:nvSpPr>
        <p:spPr bwMode="auto">
          <a:xfrm rot="1493121">
            <a:off x="3709988" y="5319713"/>
            <a:ext cx="1150937" cy="144462"/>
          </a:xfrm>
          <a:prstGeom prst="ellipse">
            <a:avLst/>
          </a:prstGeom>
          <a:gradFill rotWithShape="1">
            <a:gsLst>
              <a:gs pos="0">
                <a:srgbClr val="CCFFFF">
                  <a:gamma/>
                  <a:shade val="46275"/>
                  <a:invGamma/>
                </a:srgbClr>
              </a:gs>
              <a:gs pos="100000">
                <a:srgbClr val="CCFFFF">
                  <a:alpha val="8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7913C3FC-7E7F-4ED8-B92E-1E4A5D94F364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539750" y="115888"/>
            <a:ext cx="69230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Adiabatic Following</a:t>
            </a:r>
            <a:r>
              <a:rPr lang="en-US" altLang="zh-TW" sz="32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</a:t>
            </a:r>
          </a:p>
        </p:txBody>
      </p:sp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358775" y="646113"/>
            <a:ext cx="8677275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Adiabatic Following:</a:t>
            </a:r>
          </a:p>
          <a:p>
            <a:pPr algn="just">
              <a:spcBef>
                <a:spcPct val="50000"/>
              </a:spcBef>
            </a:pPr>
            <a:r>
              <a:rPr kumimoji="0"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入射線偏態會隨液晶分子旋轉而形成線偏態旋轉</a:t>
            </a:r>
            <a:r>
              <a:rPr kumimoji="0" lang="en-US" altLang="zh-TW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, </a:t>
            </a:r>
            <a:r>
              <a:rPr kumimoji="0" lang="zh-TW" altLang="en-US" b="0">
                <a:solidFill>
                  <a:srgbClr val="FF0000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形成類似波導的現象</a:t>
            </a:r>
          </a:p>
          <a:p>
            <a:pPr algn="just">
              <a:spcBef>
                <a:spcPct val="50000"/>
              </a:spcBef>
            </a:pPr>
            <a:r>
              <a:rPr kumimoji="0"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(The TN cell behaves like a polarization rotator), </a:t>
            </a:r>
            <a:r>
              <a:rPr kumimoji="0"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可由</a:t>
            </a:r>
            <a:r>
              <a:rPr kumimoji="0" lang="en-US" altLang="zh-TW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hlinkClick r:id="" action="ppaction://noaction"/>
              </a:rPr>
              <a:t>Jones Matrix </a:t>
            </a:r>
            <a:r>
              <a:rPr kumimoji="0"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  <a:hlinkClick r:id="" action="ppaction://noaction"/>
              </a:rPr>
              <a:t>計算</a:t>
            </a:r>
            <a:r>
              <a:rPr kumimoji="0" lang="zh-TW" altLang="en-US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之</a:t>
            </a: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" r="134" b="55086"/>
          <a:stretch>
            <a:fillRect/>
          </a:stretch>
        </p:blipFill>
        <p:spPr bwMode="auto">
          <a:xfrm>
            <a:off x="6154738" y="4149725"/>
            <a:ext cx="865187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989138"/>
            <a:ext cx="2897187" cy="4679950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" b="50117"/>
          <a:stretch>
            <a:fillRect/>
          </a:stretch>
        </p:blipFill>
        <p:spPr bwMode="auto">
          <a:xfrm>
            <a:off x="7058025" y="4881563"/>
            <a:ext cx="1295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t="55504" r="27673" b="113"/>
          <a:stretch>
            <a:fillRect/>
          </a:stretch>
        </p:blipFill>
        <p:spPr bwMode="auto">
          <a:xfrm>
            <a:off x="7019925" y="5589588"/>
            <a:ext cx="865188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6804025" y="4795838"/>
            <a:ext cx="1871663" cy="1441450"/>
          </a:xfrm>
          <a:prstGeom prst="rect">
            <a:avLst/>
          </a:prstGeom>
          <a:solidFill>
            <a:srgbClr val="FFCC00">
              <a:alpha val="20000"/>
            </a:srgbClr>
          </a:solidFill>
          <a:ln w="9525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6025" name="AutoShape 9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5867400" y="1484313"/>
            <a:ext cx="1800225" cy="3603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TW"/>
              <a:t>Page.</a:t>
            </a:r>
            <a:fld id="{0E0F667E-C9E5-499C-AC5A-1C35C9571EBA}" type="slidenum">
              <a:rPr lang="en-US" altLang="zh-TW"/>
              <a:pPr/>
              <a:t>9</a:t>
            </a:fld>
            <a:endParaRPr lang="en-US" altLang="zh-TW"/>
          </a:p>
        </p:txBody>
      </p:sp>
      <p:pic>
        <p:nvPicPr>
          <p:cNvPr id="87042" name="Picture 2"/>
          <p:cNvPicPr>
            <a:picLocks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" r="5536"/>
          <a:stretch>
            <a:fillRect/>
          </a:stretch>
        </p:blipFill>
        <p:spPr bwMode="auto">
          <a:xfrm>
            <a:off x="1331913" y="1017588"/>
            <a:ext cx="6408737" cy="1163637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4052888"/>
            <a:ext cx="5124450" cy="677862"/>
          </a:xfrm>
          <a:noFill/>
          <a:ln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107950" y="4143375"/>
            <a:ext cx="20161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TW" altLang="en-US" sz="16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實際光在</a:t>
            </a:r>
            <a:r>
              <a:rPr lang="en-US" altLang="zh-TW" sz="16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LC</a:t>
            </a:r>
            <a:r>
              <a:rPr lang="zh-TW" altLang="en-US" sz="16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中的偏振態改變之示意圖</a:t>
            </a:r>
          </a:p>
        </p:txBody>
      </p:sp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420938"/>
            <a:ext cx="5162550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1979613" y="5068888"/>
            <a:ext cx="1393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1400">
                <a:latin typeface="Tahoma" panose="020B0604030504040204" pitchFamily="34" charset="0"/>
                <a:ea typeface="標楷體" panose="03000509000000000000" pitchFamily="65" charset="-120"/>
              </a:rPr>
              <a:t>Z=0</a:t>
            </a:r>
          </a:p>
        </p:txBody>
      </p:sp>
      <p:sp>
        <p:nvSpPr>
          <p:cNvPr id="87047" name="Text Box 7"/>
          <p:cNvSpPr txBox="1">
            <a:spLocks noChangeArrowheads="1"/>
          </p:cNvSpPr>
          <p:nvPr/>
        </p:nvSpPr>
        <p:spPr bwMode="auto">
          <a:xfrm>
            <a:off x="2555875" y="5068888"/>
            <a:ext cx="1393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1400">
                <a:latin typeface="Tahoma" panose="020B0604030504040204" pitchFamily="34" charset="0"/>
                <a:ea typeface="標楷體" panose="03000509000000000000" pitchFamily="65" charset="-120"/>
              </a:rPr>
              <a:t>Z=d/5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3490913" y="5068888"/>
            <a:ext cx="1393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1400">
                <a:latin typeface="Tahoma" panose="020B0604030504040204" pitchFamily="34" charset="0"/>
                <a:ea typeface="標楷體" panose="03000509000000000000" pitchFamily="65" charset="-120"/>
              </a:rPr>
              <a:t>Z=2d/5</a:t>
            </a:r>
          </a:p>
        </p:txBody>
      </p:sp>
      <p:sp>
        <p:nvSpPr>
          <p:cNvPr id="87049" name="Text Box 9"/>
          <p:cNvSpPr txBox="1">
            <a:spLocks noChangeArrowheads="1"/>
          </p:cNvSpPr>
          <p:nvPr/>
        </p:nvSpPr>
        <p:spPr bwMode="auto">
          <a:xfrm>
            <a:off x="4356100" y="5068888"/>
            <a:ext cx="1393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1400">
                <a:latin typeface="Tahoma" panose="020B0604030504040204" pitchFamily="34" charset="0"/>
                <a:ea typeface="標楷體" panose="03000509000000000000" pitchFamily="65" charset="-120"/>
              </a:rPr>
              <a:t>Z=3d/5</a:t>
            </a:r>
          </a:p>
        </p:txBody>
      </p:sp>
      <p:sp>
        <p:nvSpPr>
          <p:cNvPr id="87050" name="Text Box 10"/>
          <p:cNvSpPr txBox="1">
            <a:spLocks noChangeArrowheads="1"/>
          </p:cNvSpPr>
          <p:nvPr/>
        </p:nvSpPr>
        <p:spPr bwMode="auto">
          <a:xfrm>
            <a:off x="5148263" y="5068888"/>
            <a:ext cx="1393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1400">
                <a:latin typeface="Tahoma" panose="020B0604030504040204" pitchFamily="34" charset="0"/>
                <a:ea typeface="標楷體" panose="03000509000000000000" pitchFamily="65" charset="-120"/>
              </a:rPr>
              <a:t>Z=4d/5</a:t>
            </a:r>
          </a:p>
        </p:txBody>
      </p:sp>
      <p:sp>
        <p:nvSpPr>
          <p:cNvPr id="87051" name="Text Box 11"/>
          <p:cNvSpPr txBox="1">
            <a:spLocks noChangeArrowheads="1"/>
          </p:cNvSpPr>
          <p:nvPr/>
        </p:nvSpPr>
        <p:spPr bwMode="auto">
          <a:xfrm>
            <a:off x="5986463" y="5068888"/>
            <a:ext cx="1393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TW" sz="1400">
                <a:latin typeface="Tahoma" panose="020B0604030504040204" pitchFamily="34" charset="0"/>
                <a:ea typeface="標楷體" panose="03000509000000000000" pitchFamily="65" charset="-120"/>
              </a:rPr>
              <a:t>Z=d</a:t>
            </a:r>
          </a:p>
        </p:txBody>
      </p:sp>
      <p:sp>
        <p:nvSpPr>
          <p:cNvPr id="87052" name="Text Box 12"/>
          <p:cNvSpPr txBox="1">
            <a:spLocks noChangeArrowheads="1"/>
          </p:cNvSpPr>
          <p:nvPr/>
        </p:nvSpPr>
        <p:spPr bwMode="auto">
          <a:xfrm>
            <a:off x="250825" y="2419350"/>
            <a:ext cx="201612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     </a:t>
            </a:r>
          </a:p>
          <a:p>
            <a:pPr>
              <a:spcBef>
                <a:spcPct val="50000"/>
              </a:spcBef>
            </a:pPr>
            <a:r>
              <a:rPr lang="zh-TW" altLang="en-US" sz="1600" b="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偏振態改變示意圖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611188" y="115888"/>
            <a:ext cx="69230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ctr" eaLnBrk="0" hangingPunct="0"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800">
                <a:solidFill>
                  <a:schemeClr val="accent2"/>
                </a:solidFill>
                <a:latin typeface="Tahoma" panose="020B0604030504040204" pitchFamily="34" charset="0"/>
                <a:ea typeface="標楷體" panose="03000509000000000000" pitchFamily="65" charset="-120"/>
              </a:rPr>
              <a:t>Adiabatic Following_2</a:t>
            </a:r>
          </a:p>
        </p:txBody>
      </p:sp>
      <p:pic>
        <p:nvPicPr>
          <p:cNvPr id="87055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4076700"/>
            <a:ext cx="815975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56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8" y="1987550"/>
            <a:ext cx="855662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057" name="Line 17"/>
          <p:cNvSpPr>
            <a:spLocks noChangeShapeType="1"/>
          </p:cNvSpPr>
          <p:nvPr/>
        </p:nvSpPr>
        <p:spPr bwMode="auto">
          <a:xfrm>
            <a:off x="8172450" y="2203450"/>
            <a:ext cx="0" cy="1296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7058" name="Line 18"/>
          <p:cNvSpPr>
            <a:spLocks noChangeShapeType="1"/>
          </p:cNvSpPr>
          <p:nvPr/>
        </p:nvSpPr>
        <p:spPr bwMode="auto">
          <a:xfrm>
            <a:off x="8101013" y="4221163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87059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" r="134" b="55086"/>
          <a:stretch>
            <a:fillRect/>
          </a:stretch>
        </p:blipFill>
        <p:spPr bwMode="auto">
          <a:xfrm>
            <a:off x="8243888" y="2636838"/>
            <a:ext cx="865187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60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57" r="819" b="-2"/>
          <a:stretch>
            <a:fillRect/>
          </a:stretch>
        </p:blipFill>
        <p:spPr bwMode="auto">
          <a:xfrm>
            <a:off x="8172450" y="4419600"/>
            <a:ext cx="865188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FFFF">
                        <a:gamma/>
                        <a:shade val="46275"/>
                        <a:invGamma/>
                      </a:srgbClr>
                    </a:gs>
                    <a:gs pos="100000">
                      <a:srgbClr val="CCFFFF">
                        <a:alpha val="89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Innolux3</Template>
  <TotalTime>16985</TotalTime>
  <Words>2525</Words>
  <Application>Microsoft Office PowerPoint</Application>
  <PresentationFormat>如螢幕大小 (4:3)</PresentationFormat>
  <Paragraphs>595</Paragraphs>
  <Slides>38</Slides>
  <Notes>14</Notes>
  <HiddenSlides>9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38</vt:i4>
      </vt:variant>
    </vt:vector>
  </HeadingPairs>
  <TitlesOfParts>
    <vt:vector size="52" baseType="lpstr">
      <vt:lpstr>Arial</vt:lpstr>
      <vt:lpstr>新細明體</vt:lpstr>
      <vt:lpstr>Times New Roman</vt:lpstr>
      <vt:lpstr>Tahoma</vt:lpstr>
      <vt:lpstr>標楷體</vt:lpstr>
      <vt:lpstr>Wingdings</vt:lpstr>
      <vt:lpstr>UniversalMath1 BT</vt:lpstr>
      <vt:lpstr>Symbol</vt:lpstr>
      <vt:lpstr>MS PGothic</vt:lpstr>
      <vt:lpstr>1_預設簡報設計</vt:lpstr>
      <vt:lpstr>Microsoft PowerPoint 簡報</vt:lpstr>
      <vt:lpstr>點陣圖影像</vt:lpstr>
      <vt:lpstr>Microsoft 方程式編輯器 3.0</vt:lpstr>
      <vt:lpstr>Microsoft Visio Drawing</vt:lpstr>
      <vt:lpstr>PowerPoint 簡報</vt:lpstr>
      <vt:lpstr>PowerPoint 簡報</vt:lpstr>
      <vt:lpstr>PowerPoint 簡報</vt:lpstr>
      <vt:lpstr>Optical Anisotropy-圖示說明</vt:lpstr>
      <vt:lpstr>Dielectric Anisotropy</vt:lpstr>
      <vt:lpstr>PowerPoint 簡報</vt:lpstr>
      <vt:lpstr>What is TN ?</vt:lpstr>
      <vt:lpstr>PowerPoint 簡報</vt:lpstr>
      <vt:lpstr>PowerPoint 簡報</vt:lpstr>
      <vt:lpstr>E-mode &amp; O-mode</vt:lpstr>
      <vt:lpstr>Optical Performance of E-mode &amp; O-mode</vt:lpstr>
      <vt:lpstr>PowerPoint 簡報</vt:lpstr>
      <vt:lpstr>Why NW operation?</vt:lpstr>
      <vt:lpstr>Transmission Properties of NW</vt:lpstr>
      <vt:lpstr>Rubbing Direction對視角影響</vt:lpstr>
      <vt:lpstr>Gray Level Inversion</vt:lpstr>
      <vt:lpstr>PowerPoint 簡報</vt:lpstr>
      <vt:lpstr>Principles of Phase Compensation</vt:lpstr>
      <vt:lpstr>PowerPoint 簡報</vt:lpstr>
      <vt:lpstr>Adiabatic Following </vt:lpstr>
      <vt:lpstr>PowerPoint 簡報</vt:lpstr>
      <vt:lpstr>PowerPoint 簡報</vt:lpstr>
      <vt:lpstr>PowerPoint 簡報</vt:lpstr>
      <vt:lpstr>Function of Pretilt Angle</vt:lpstr>
      <vt:lpstr>PowerPoint 簡報</vt:lpstr>
      <vt:lpstr>PowerPoint 簡報</vt:lpstr>
      <vt:lpstr>PowerPoint 簡報</vt:lpstr>
      <vt:lpstr>PowerPoint 簡報</vt:lpstr>
      <vt:lpstr>Notion of Multi-Domain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TN 與其他Mode優缺點比較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anshley.chou 周濟民</dc:creator>
  <cp:lastModifiedBy>anshley.chou 周濟民</cp:lastModifiedBy>
  <cp:revision>428</cp:revision>
  <dcterms:created xsi:type="dcterms:W3CDTF">1601-01-01T00:00:00Z</dcterms:created>
  <dcterms:modified xsi:type="dcterms:W3CDTF">2023-07-03T05:58:55Z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00080076ec010000000001024120</vt:lpwstr>
  </property>
</Properties>
</file>